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4" r:id="rId2"/>
    <p:sldMasterId id="2147483689" r:id="rId3"/>
    <p:sldMasterId id="2147483702" r:id="rId4"/>
    <p:sldMasterId id="2147483714" r:id="rId5"/>
  </p:sldMasterIdLst>
  <p:notesMasterIdLst>
    <p:notesMasterId r:id="rId20"/>
  </p:notesMasterIdLst>
  <p:sldIdLst>
    <p:sldId id="257" r:id="rId6"/>
    <p:sldId id="276" r:id="rId7"/>
    <p:sldId id="278" r:id="rId8"/>
    <p:sldId id="261" r:id="rId9"/>
    <p:sldId id="279" r:id="rId10"/>
    <p:sldId id="262" r:id="rId11"/>
    <p:sldId id="280" r:id="rId12"/>
    <p:sldId id="398" r:id="rId13"/>
    <p:sldId id="506" r:id="rId14"/>
    <p:sldId id="507" r:id="rId15"/>
    <p:sldId id="504" r:id="rId16"/>
    <p:sldId id="301" r:id="rId17"/>
    <p:sldId id="256" r:id="rId18"/>
    <p:sldId id="377" r:id="rId19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21"/>
    </p:embeddedFont>
    <p:embeddedFont>
      <p:font typeface="Merriweather Light" panose="020F0302020204030204" pitchFamily="34" charset="0"/>
      <p:regular r:id="rId22"/>
      <p:bold r:id="rId23"/>
      <p:italic r:id="rId24"/>
      <p:boldItalic r:id="rId25"/>
    </p:embeddedFont>
    <p:embeddedFont>
      <p:font typeface="Montserrat Medium" pitchFamily="2" charset="77"/>
      <p:regular r:id="rId26"/>
      <p:bold r:id="rId27"/>
      <p:italic r:id="rId28"/>
      <p:boldItalic r:id="rId29"/>
    </p:embeddedFont>
    <p:embeddedFont>
      <p:font typeface="Montserrat SemiBold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jidUGF6wycCJfxYQFIaUfiEXVy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9C0"/>
    <a:srgbClr val="FED205"/>
    <a:srgbClr val="396AB2"/>
    <a:srgbClr val="00326A"/>
    <a:srgbClr val="006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F680AC-F210-4A8C-88CD-29340EA7A8B3}">
  <a:tblStyle styleId="{63F680AC-F210-4A8C-88CD-29340EA7A8B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6"/>
    <p:restoredTop sz="90495"/>
  </p:normalViewPr>
  <p:slideViewPr>
    <p:cSldViewPr snapToGrid="0">
      <p:cViewPr varScale="1">
        <p:scale>
          <a:sx n="115" d="100"/>
          <a:sy n="115" d="100"/>
        </p:scale>
        <p:origin x="216" y="4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42" Type="http://customschemas.google.com/relationships/presentationmetadata" Target="meta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0367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946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588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442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01373-8CFC-4618-A422-03081901A5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5521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01373-8CFC-4618-A422-03081901A5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6462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Black">
  <p:cSld name="TITLE_AND_BODY_1">
    <p:bg>
      <p:bgPr>
        <a:solidFill>
          <a:schemeClr val="accent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subTitle" idx="1"/>
          </p:nvPr>
        </p:nvSpPr>
        <p:spPr>
          <a:xfrm>
            <a:off x="2594550" y="2087750"/>
            <a:ext cx="39549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>
                <a:solidFill>
                  <a:srgbClr val="9EC76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subTitle" idx="2"/>
          </p:nvPr>
        </p:nvSpPr>
        <p:spPr>
          <a:xfrm>
            <a:off x="311700" y="2327800"/>
            <a:ext cx="8520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/>
          <p:nvPr/>
        </p:nvSpPr>
        <p:spPr>
          <a:xfrm>
            <a:off x="6524975" y="4706563"/>
            <a:ext cx="2416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www.sunflowerseedsukraine.com</a:t>
            </a:r>
            <a:endParaRPr sz="1000" b="0" i="0" u="none" strike="noStrike" cap="none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8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Montserrat SemiBold"/>
              <a:buNone/>
              <a:defRPr sz="1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Google Shape;72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626" name="Group 2"/>
          <p:cNvGrpSpPr>
            <a:grpSpLocks/>
          </p:cNvGrpSpPr>
          <p:nvPr/>
        </p:nvGrpSpPr>
        <p:grpSpPr bwMode="auto">
          <a:xfrm>
            <a:off x="0" y="0"/>
            <a:ext cx="5867400" cy="5143500"/>
            <a:chOff x="0" y="0"/>
            <a:chExt cx="3696" cy="4320"/>
          </a:xfrm>
        </p:grpSpPr>
        <p:sp>
          <p:nvSpPr>
            <p:cNvPr id="15462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kumimoji="1" lang="en-US" altLang="en-US" sz="1800">
                <a:latin typeface="Times New Roman" charset="0"/>
              </a:endParaRPr>
            </a:p>
          </p:txBody>
        </p:sp>
        <p:sp>
          <p:nvSpPr>
            <p:cNvPr id="154628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kumimoji="1" lang="en-US" altLang="en-US" sz="1800">
                <a:latin typeface="Times New Roman" charset="0"/>
              </a:endParaRPr>
            </a:p>
          </p:txBody>
        </p:sp>
      </p:grpSp>
      <p:grpSp>
        <p:nvGrpSpPr>
          <p:cNvPr id="154629" name="Group 5"/>
          <p:cNvGrpSpPr>
            <a:grpSpLocks/>
          </p:cNvGrpSpPr>
          <p:nvPr/>
        </p:nvGrpSpPr>
        <p:grpSpPr bwMode="auto">
          <a:xfrm>
            <a:off x="3632200" y="3667125"/>
            <a:ext cx="4876800" cy="239316"/>
            <a:chOff x="2288" y="3080"/>
            <a:chExt cx="3072" cy="201"/>
          </a:xfrm>
        </p:grpSpPr>
        <p:sp>
          <p:nvSpPr>
            <p:cNvPr id="154630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4631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</p:grpSp>
      <p:sp>
        <p:nvSpPr>
          <p:cNvPr id="154632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195512"/>
            <a:ext cx="4013200" cy="1366838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54633" name="Rectangle 9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54634" name="Rectangle 1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altLang="en-US"/>
          </a:p>
        </p:txBody>
      </p:sp>
      <p:sp>
        <p:nvSpPr>
          <p:cNvPr id="154635" name="Rectangle 1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6202" y="4686301"/>
            <a:ext cx="587375" cy="366713"/>
          </a:xfrm>
        </p:spPr>
        <p:txBody>
          <a:bodyPr anchorCtr="0"/>
          <a:lstStyle>
            <a:lvl1pPr>
              <a:defRPr/>
            </a:lvl1pPr>
          </a:lstStyle>
          <a:p>
            <a:fld id="{298F7EE0-222D-4C58-96EB-23D97C0EFA9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4636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742950"/>
            <a:ext cx="8229600" cy="142875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0720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B942DB-23AC-4147-9D85-6A87C4DE58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34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B02E07-0B7A-45E8-81EF-E913B77542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5114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771651"/>
            <a:ext cx="3770313" cy="279320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771651"/>
            <a:ext cx="3770312" cy="279320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6FDDAE-36EF-4AED-BF80-239C0CD2B1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9406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93CB8D-286A-4787-BC3C-F26122CC74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2139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765EF1-910C-4111-8368-9F9185C363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82922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E9BA31-7620-4BFE-911C-73F4B97D2C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0383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1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DF41F7-FF32-4410-A1B3-5C00F207B9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91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61EEAB-DC52-453C-B8B0-A6662B3211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580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BBA4EA-B11F-4606-8F66-3623E9C33C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4806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571501"/>
            <a:ext cx="1981200" cy="39933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571501"/>
            <a:ext cx="5791200" cy="39933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09F3D5-76FB-44CB-B576-E8EFA04434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68109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F6E27-9AF2-4E2E-95C9-4B177D3DD9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60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792FD-1D28-4794-9E9D-49B90672EF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088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99D50C-A949-4329-A9FF-50C4BAACAE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55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24015" y="900113"/>
            <a:ext cx="3454400" cy="36302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30815" y="900113"/>
            <a:ext cx="3455987" cy="36302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BF244-E940-4607-B91E-6E41333A19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382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1C0B2-C7DC-4884-94A2-3F25586A0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977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AC920-EFE3-4DFA-8000-4C2C5E3FAC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296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82208-BD76-4AA5-95D2-0DB444A52D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31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Black 2">
  <p:cSld name="CUSTOM">
    <p:bg>
      <p:bgPr>
        <a:solidFill>
          <a:srgbClr val="303030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23"/>
          <p:cNvCxnSpPr/>
          <p:nvPr/>
        </p:nvCxnSpPr>
        <p:spPr>
          <a:xfrm>
            <a:off x="3350550" y="3682700"/>
            <a:ext cx="2442900" cy="0"/>
          </a:xfrm>
          <a:prstGeom prst="straightConnector1">
            <a:avLst/>
          </a:prstGeom>
          <a:noFill/>
          <a:ln w="9525" cap="flat" cmpd="sng">
            <a:solidFill>
              <a:srgbClr val="F0F0F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1" name="Google Shape;21;p23"/>
          <p:cNvSpPr txBox="1">
            <a:spLocks noGrp="1"/>
          </p:cNvSpPr>
          <p:nvPr>
            <p:ph type="body" idx="1"/>
          </p:nvPr>
        </p:nvSpPr>
        <p:spPr>
          <a:xfrm>
            <a:off x="2743200" y="3835100"/>
            <a:ext cx="36576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857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 Medium"/>
              <a:buChar char="●"/>
              <a:defRPr sz="9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16">
          <p15:clr>
            <a:srgbClr val="FA7B17"/>
          </p15:clr>
        </p15:guide>
        <p15:guide id="2" pos="3744">
          <p15:clr>
            <a:srgbClr val="FA7B17"/>
          </p15:clr>
        </p15:guide>
        <p15:guide id="3" orient="horz" pos="1584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1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1261C-48F3-455B-954D-4EDC1033A2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563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2AD6D4-0C63-43D8-AB5C-414675263B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673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964CC1-9171-4B77-AF56-1EEC80DDCC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946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149" y="98824"/>
            <a:ext cx="1771651" cy="44315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7027" y="98824"/>
            <a:ext cx="5165725" cy="44315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45CC72-9ED6-404D-9551-620886D1F3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197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027" y="98822"/>
            <a:ext cx="7089775" cy="642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24015" y="900113"/>
            <a:ext cx="3454400" cy="3630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30815" y="900113"/>
            <a:ext cx="3455987" cy="3630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E2AED7-729C-4E65-A06F-222C288259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507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977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061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108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361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32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109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914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04790"/>
            <a:ext cx="5111751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400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35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178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929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AC404-CA76-4D17-9DAC-124285A2A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7030B-BE46-415F-B850-F4AF23F64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DBC57DB-A7B8-78AA-5225-BF7BF00A4A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D14773E-13A2-B3E7-097A-F560E335BA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B7D412-7F84-5C2F-976F-EBDFFE9336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4414531F-EFC2-45C5-B33A-B6C351F7C7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78687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90D7-237E-4125-8D11-77A3AFCD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EF3CF-A9F9-48D5-A0CB-084A34299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DFF1BDD-5E37-349A-5B79-0586C45CB7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05649A2-3684-E5B9-CEBC-194CC22AFE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1E536C5-4C19-41C0-D3D0-D7210129DA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C8B31564-F14F-4C66-A64D-953049DE3E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24599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A69-07F0-4B28-8C2F-6F402FB36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9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60BF8-7314-456E-A2B4-A326C0719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9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D5E9D83-7F16-C6C4-1797-EB99351F25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1613B9-297D-51FF-E116-4C35A133C9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BC4485C-BBDF-EAB6-44E7-8186A9A875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A7DFC3E7-47C8-46F4-954D-DA84AE5DC7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466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3DFE6-0BDC-4F7F-BE55-F3CC9A692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C9203-DE10-4C57-A2E7-7FC654001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9" y="1248966"/>
            <a:ext cx="4038600" cy="33944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F39B9-625F-48A9-AB0F-F01664EB6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4239" y="1248966"/>
            <a:ext cx="4038600" cy="33944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77672E-97F4-2D11-C49C-8776081601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2CA56F-AEA8-EB52-6A9C-CCAA1223E5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CC4239-2143-DEC2-590B-8002C259A3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622C02F7-D931-4798-8F77-221171346A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014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3D741-1F60-4DE6-94E4-B2F7A9E2F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1B9E7-2D9C-41AE-829F-B41B9F54D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40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61C3E-00F9-4510-BCA7-7BC541D15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40" y="1878807"/>
            <a:ext cx="3868737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308F8D-C24F-49A9-B650-21ADF7E9B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80DE9-B849-4679-AF35-01761040F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878807"/>
            <a:ext cx="3887788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9BCF653-BFEE-CC98-A448-C0AE906607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17066B2-215F-F3E4-B5BA-34EF0932EA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1A90A6A-937B-2E78-386D-ABA84FCCE9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02C86BF2-DAAF-43F6-BBCB-C4860EB4FF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22059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AB0E-DDC6-4EEC-90CC-98179D07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F0B1EE3-A668-FBD8-7625-777B324453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E313E33-CF66-2A6C-A548-41C2785FD7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ED92565-1F24-480F-F4E2-8BA1C36285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F5EB7549-DEC2-414F-AF16-AE7E18C548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9045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CA9F6C0-20A3-EA11-3199-36E5E102A7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AE4C45E-17BA-D0C9-05C7-DB9DB42863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5F68A30-840D-EAE5-4080-01CDB014FD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2DC2444E-DA43-42CB-83A2-6B1C437B71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0680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2BAD-C689-4B58-8943-DBA83046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4C358-5BF8-4EF9-BFF9-2DF711E5A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9" y="740570"/>
            <a:ext cx="4629151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5D7DC-5F2A-4DC8-844A-98B5CBFCC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1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682FC8-714B-53D4-A542-D19181A8C3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27D1BD-6486-D62B-FCC5-C7E86E9912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E4778E-C2B5-9D40-4F79-870DDB85D3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3126A45F-936A-4E3C-A16F-45F38C8DFB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11743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D780-33F3-4723-8310-466DCCDD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14DA0-805E-4924-98CC-080868593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9" y="740570"/>
            <a:ext cx="4629151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8B614-D2D8-44EB-BEF6-91A2FA71B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1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4B62ED-DA96-BB4C-8F27-B6693DC186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D378D-945A-1512-79B4-F34C0F543C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7E32C5-9DB3-F50C-AB7D-01993CE92F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693F72C1-AB04-49D9-94CA-1AED810B61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38557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3579-983D-4BB8-A90B-9B6F800F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45FB6-F4CB-42FD-8826-4BAC0EBFA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6E9B342-4AE6-213E-AC00-5839DF4C1F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A78749-5469-F1D6-5186-B6EA9F24F7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590E7D-4215-6DB1-DD5D-86A331486E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A58FEBEF-53CC-417A-8A79-DA5A77DE93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91219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2BA448-9689-4676-8E22-D280A7B85F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4326" y="205980"/>
            <a:ext cx="2068513" cy="44374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5CFE0-6768-4B63-9917-FB54FF58F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54725" cy="443745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ABFCF6D-80AD-290A-BE98-3DBF3963B1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537429A-FA8A-57D6-D0CA-4CC7E27C15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DA435F4-3BEE-6062-6EAD-0782F05BD6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C7EF425B-9584-4A7E-8BC4-D7E6E1520D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08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2C5D-7193-4204-846F-D2328373EF73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A65C-B917-487F-8EEA-E02A36A108F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03239" y="1248967"/>
            <a:ext cx="4038600" cy="1639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907F9-92A7-454E-8AC5-8C10FDDF48E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94239" y="1248967"/>
            <a:ext cx="4038600" cy="1639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33E0DC-862B-444E-A1E9-61A5A8B63274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503239" y="3002758"/>
            <a:ext cx="4038600" cy="16406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C6ACA-CF4A-4083-9845-EDCB8C202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94239" y="3002758"/>
            <a:ext cx="4038600" cy="16406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82033CD-CEA6-BC3D-219D-550D3E6E48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DE2F72F-0072-96BC-5400-18A59F6C6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2EEF0AF-0A2F-5F4A-AFB1-9169C37021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0ABAB192-1059-4B75-B347-D0A41948AA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938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○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■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○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■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○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■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66" name="Google Shape;6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" name="Google Shape;9;p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7851" y="4587023"/>
            <a:ext cx="1393203" cy="48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0"/>
          <p:cNvSpPr txBox="1"/>
          <p:nvPr/>
        </p:nvSpPr>
        <p:spPr>
          <a:xfrm>
            <a:off x="6524975" y="4706563"/>
            <a:ext cx="2416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www.sunflowerseedsukraine.com</a:t>
            </a:r>
            <a:endParaRPr sz="1000" b="0" i="0" u="none" strike="noStrike" cap="none">
              <a:solidFill>
                <a:schemeClr val="accent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6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02" name="Group 2"/>
          <p:cNvGrpSpPr>
            <a:grpSpLocks/>
          </p:cNvGrpSpPr>
          <p:nvPr/>
        </p:nvGrpSpPr>
        <p:grpSpPr bwMode="auto">
          <a:xfrm>
            <a:off x="0" y="0"/>
            <a:ext cx="7620000" cy="5143500"/>
            <a:chOff x="0" y="0"/>
            <a:chExt cx="4800" cy="4320"/>
          </a:xfrm>
        </p:grpSpPr>
        <p:grpSp>
          <p:nvGrpSpPr>
            <p:cNvPr id="153603" name="Group 3"/>
            <p:cNvGrpSpPr>
              <a:grpSpLocks/>
            </p:cNvGrpSpPr>
            <p:nvPr userDrawn="1"/>
          </p:nvGrpSpPr>
          <p:grpSpPr bwMode="auto">
            <a:xfrm>
              <a:off x="0" y="0"/>
              <a:ext cx="2016" cy="4320"/>
              <a:chOff x="0" y="0"/>
              <a:chExt cx="2016" cy="4320"/>
            </a:xfrm>
          </p:grpSpPr>
          <p:sp>
            <p:nvSpPr>
              <p:cNvPr id="153604" name="Rectangle 4"/>
              <p:cNvSpPr>
                <a:spLocks noChangeArrowheads="1"/>
              </p:cNvSpPr>
              <p:nvPr userDrawn="1"/>
            </p:nvSpPr>
            <p:spPr bwMode="auto">
              <a:xfrm>
                <a:off x="0" y="0"/>
                <a:ext cx="480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53605" name="Freeform 5"/>
              <p:cNvSpPr>
                <a:spLocks/>
              </p:cNvSpPr>
              <p:nvPr userDrawn="1"/>
            </p:nvSpPr>
            <p:spPr bwMode="auto">
              <a:xfrm>
                <a:off x="288" y="0"/>
                <a:ext cx="1728" cy="735"/>
              </a:xfrm>
              <a:custGeom>
                <a:avLst/>
                <a:gdLst>
                  <a:gd name="T0" fmla="*/ 1728 w 1728"/>
                  <a:gd name="T1" fmla="*/ 0 h 735"/>
                  <a:gd name="T2" fmla="*/ 1728 w 1728"/>
                  <a:gd name="T3" fmla="*/ 480 h 735"/>
                  <a:gd name="T4" fmla="*/ 380 w 1728"/>
                  <a:gd name="T5" fmla="*/ 482 h 735"/>
                  <a:gd name="T6" fmla="*/ 354 w 1728"/>
                  <a:gd name="T7" fmla="*/ 480 h 735"/>
                  <a:gd name="T8" fmla="*/ 308 w 1728"/>
                  <a:gd name="T9" fmla="*/ 489 h 735"/>
                  <a:gd name="T10" fmla="*/ 246 w 1728"/>
                  <a:gd name="T11" fmla="*/ 531 h 735"/>
                  <a:gd name="T12" fmla="*/ 206 w 1728"/>
                  <a:gd name="T13" fmla="*/ 597 h 735"/>
                  <a:gd name="T14" fmla="*/ 192 w 1728"/>
                  <a:gd name="T15" fmla="*/ 666 h 735"/>
                  <a:gd name="T16" fmla="*/ 192 w 1728"/>
                  <a:gd name="T17" fmla="*/ 735 h 735"/>
                  <a:gd name="T18" fmla="*/ 0 w 1728"/>
                  <a:gd name="T19" fmla="*/ 735 h 735"/>
                  <a:gd name="T20" fmla="*/ 0 w 1728"/>
                  <a:gd name="T21" fmla="*/ 480 h 735"/>
                  <a:gd name="T22" fmla="*/ 0 w 1728"/>
                  <a:gd name="T23" fmla="*/ 0 h 735"/>
                  <a:gd name="T24" fmla="*/ 1728 w 1728"/>
                  <a:gd name="T25" fmla="*/ 0 h 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28" h="735">
                    <a:moveTo>
                      <a:pt x="1728" y="0"/>
                    </a:moveTo>
                    <a:lnTo>
                      <a:pt x="1728" y="480"/>
                    </a:lnTo>
                    <a:lnTo>
                      <a:pt x="380" y="482"/>
                    </a:lnTo>
                    <a:lnTo>
                      <a:pt x="354" y="480"/>
                    </a:lnTo>
                    <a:lnTo>
                      <a:pt x="308" y="489"/>
                    </a:lnTo>
                    <a:cubicBezTo>
                      <a:pt x="290" y="498"/>
                      <a:pt x="263" y="513"/>
                      <a:pt x="246" y="531"/>
                    </a:cubicBezTo>
                    <a:cubicBezTo>
                      <a:pt x="229" y="549"/>
                      <a:pt x="215" y="574"/>
                      <a:pt x="206" y="597"/>
                    </a:cubicBezTo>
                    <a:cubicBezTo>
                      <a:pt x="197" y="620"/>
                      <a:pt x="194" y="643"/>
                      <a:pt x="192" y="666"/>
                    </a:cubicBezTo>
                    <a:lnTo>
                      <a:pt x="192" y="735"/>
                    </a:lnTo>
                    <a:lnTo>
                      <a:pt x="0" y="735"/>
                    </a:lnTo>
                    <a:lnTo>
                      <a:pt x="0" y="480"/>
                    </a:lnTo>
                    <a:lnTo>
                      <a:pt x="0" y="0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</p:grpSp>
        <p:grpSp>
          <p:nvGrpSpPr>
            <p:cNvPr id="153606" name="Group 6"/>
            <p:cNvGrpSpPr>
              <a:grpSpLocks/>
            </p:cNvGrpSpPr>
            <p:nvPr/>
          </p:nvGrpSpPr>
          <p:grpSpPr bwMode="auto">
            <a:xfrm>
              <a:off x="144" y="1248"/>
              <a:ext cx="4656" cy="201"/>
              <a:chOff x="144" y="1248"/>
              <a:chExt cx="4656" cy="201"/>
            </a:xfrm>
          </p:grpSpPr>
          <p:sp>
            <p:nvSpPr>
              <p:cNvPr id="153607" name="AutoShape 7"/>
              <p:cNvSpPr>
                <a:spLocks noChangeArrowheads="1"/>
              </p:cNvSpPr>
              <p:nvPr/>
            </p:nvSpPr>
            <p:spPr bwMode="auto">
              <a:xfrm>
                <a:off x="384" y="1248"/>
                <a:ext cx="4416" cy="200"/>
              </a:xfrm>
              <a:prstGeom prst="roundRect">
                <a:avLst>
                  <a:gd name="adj" fmla="val 0"/>
                </a:avLst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53608" name="AutoShape 8"/>
              <p:cNvSpPr>
                <a:spLocks noChangeArrowheads="1"/>
              </p:cNvSpPr>
              <p:nvPr/>
            </p:nvSpPr>
            <p:spPr bwMode="auto">
              <a:xfrm flipH="1">
                <a:off x="144" y="1248"/>
                <a:ext cx="248" cy="201"/>
              </a:xfrm>
              <a:prstGeom prst="flowChartDelay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</p:grpSp>
      <p:sp>
        <p:nvSpPr>
          <p:cNvPr id="153609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571500"/>
            <a:ext cx="7924800" cy="857250"/>
          </a:xfrm>
          <a:prstGeom prst="roundRect">
            <a:avLst>
              <a:gd name="adj" fmla="val 21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5361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1" y="1771651"/>
            <a:ext cx="7693025" cy="279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5361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1" y="4686302"/>
            <a:ext cx="2130425" cy="355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50"/>
            </a:lvl1pPr>
          </a:lstStyle>
          <a:p>
            <a:endParaRPr lang="en-US" altLang="en-US"/>
          </a:p>
        </p:txBody>
      </p:sp>
      <p:sp>
        <p:nvSpPr>
          <p:cNvPr id="15361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1" y="4686302"/>
            <a:ext cx="2897188" cy="355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50"/>
            </a:lvl1pPr>
          </a:lstStyle>
          <a:p>
            <a:endParaRPr lang="en-US" altLang="en-US"/>
          </a:p>
        </p:txBody>
      </p:sp>
      <p:sp>
        <p:nvSpPr>
          <p:cNvPr id="15361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9" y="4681538"/>
            <a:ext cx="587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eaLnBrk="1" hangingPunct="1">
              <a:defRPr sz="1950" b="1">
                <a:solidFill>
                  <a:schemeClr val="bg1"/>
                </a:solidFill>
              </a:defRPr>
            </a:lvl1pPr>
          </a:lstStyle>
          <a:p>
            <a:fld id="{17BBBAC1-5FA9-4E11-8E05-C46DC56193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4459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1800">
          <a:solidFill>
            <a:schemeClr val="tx1"/>
          </a:solidFill>
          <a:latin typeface="+mn-lt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1500">
          <a:solidFill>
            <a:schemeClr val="tx1"/>
          </a:solidFill>
          <a:latin typeface="+mn-lt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chemeClr val="tx1"/>
          </a:solidFill>
          <a:latin typeface="+mn-lt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97027" y="98822"/>
            <a:ext cx="7089775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24015" y="900113"/>
            <a:ext cx="7062787" cy="363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86175" y="4857752"/>
            <a:ext cx="2895600" cy="183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91477" y="4855369"/>
            <a:ext cx="1038225" cy="18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CACC40D-E1E1-4067-A747-26BEB9057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rgbClr val="36478B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rgbClr val="36478B"/>
          </a:solidFill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500">
          <a:solidFill>
            <a:srgbClr val="36478B"/>
          </a:solidFill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36478B"/>
          </a:solidFill>
          <a:latin typeface="+mn-lt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rgbClr val="36478B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36478B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36478B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36478B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36478B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0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00A3C47-D939-8589-AF53-D8C26D49E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1259D83-7747-439D-8469-52C9984E5B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9" y="1248966"/>
            <a:ext cx="82296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25956" name="Rectangle 4">
            <a:extLst>
              <a:ext uri="{FF2B5EF4-FFF2-40B4-BE49-F238E27FC236}">
                <a16:creationId xmlns:a16="http://schemas.microsoft.com/office/drawing/2014/main" id="{14A07FE7-607F-42E4-A337-517EDE01D1C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0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25957" name="Rectangle 5">
            <a:extLst>
              <a:ext uri="{FF2B5EF4-FFF2-40B4-BE49-F238E27FC236}">
                <a16:creationId xmlns:a16="http://schemas.microsoft.com/office/drawing/2014/main" id="{27B5AFB9-E9FB-4836-8972-141712DD91A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0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25958" name="Rectangle 6">
            <a:extLst>
              <a:ext uri="{FF2B5EF4-FFF2-40B4-BE49-F238E27FC236}">
                <a16:creationId xmlns:a16="http://schemas.microsoft.com/office/drawing/2014/main" id="{81888210-3FE5-429D-8469-A360C9371D2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62925" y="1"/>
            <a:ext cx="981075" cy="35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en-US"/>
              <a:t>Page </a:t>
            </a:r>
            <a:fld id="{2C963C3F-5B64-43F0-9E94-A3FE5866FE29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1" name="Picture 7" descr="Clip1">
            <a:extLst>
              <a:ext uri="{FF2B5EF4-FFF2-40B4-BE49-F238E27FC236}">
                <a16:creationId xmlns:a16="http://schemas.microsoft.com/office/drawing/2014/main" id="{A919A5DF-B83C-4420-D224-E849E3B869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9" y="1"/>
            <a:ext cx="936625" cy="41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0" descr="NASAmeatball3-D">
            <a:extLst>
              <a:ext uri="{FF2B5EF4-FFF2-40B4-BE49-F238E27FC236}">
                <a16:creationId xmlns:a16="http://schemas.microsoft.com/office/drawing/2014/main" id="{B2A2FCC5-A7C9-BDB9-0D24-BB14A3D60B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917"/>
            <a:ext cx="695325" cy="43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235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jpe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26" Type="http://schemas.openxmlformats.org/officeDocument/2006/relationships/slideLayout" Target="../slideLayouts/slideLayout35.xml"/><Relationship Id="rId3" Type="http://schemas.openxmlformats.org/officeDocument/2006/relationships/tags" Target="../tags/tag27.xml"/><Relationship Id="rId21" Type="http://schemas.openxmlformats.org/officeDocument/2006/relationships/tags" Target="../tags/tag45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tags" Target="../tags/tag49.xml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tags" Target="../tags/tag44.xml"/><Relationship Id="rId29" Type="http://schemas.openxmlformats.org/officeDocument/2006/relationships/image" Target="../media/image24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tags" Target="../tags/tag48.xml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tags" Target="../tags/tag47.xml"/><Relationship Id="rId28" Type="http://schemas.openxmlformats.org/officeDocument/2006/relationships/image" Target="../media/image23.png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31" Type="http://schemas.openxmlformats.org/officeDocument/2006/relationships/image" Target="../media/image12.jp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tags" Target="../tags/tag46.xml"/><Relationship Id="rId27" Type="http://schemas.openxmlformats.org/officeDocument/2006/relationships/notesSlide" Target="../notesSlides/notesSlide8.xml"/><Relationship Id="rId30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bbjam.org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hyperlink" Target="http://www.bbjam.org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2.jp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12.jpg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slideLayout" Target="../slideLayouts/slideLayout24.xml"/><Relationship Id="rId33" Type="http://schemas.openxmlformats.org/officeDocument/2006/relationships/image" Target="../media/image29.JP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2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image" Target="../media/image28.jpe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image" Target="../media/image24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27.jp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image" Target="../media/image23.png"/><Relationship Id="rId30" Type="http://schemas.openxmlformats.org/officeDocument/2006/relationships/image" Target="../media/image26.jpeg"/><Relationship Id="rId8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subTitle" idx="1"/>
          </p:nvPr>
        </p:nvSpPr>
        <p:spPr>
          <a:xfrm>
            <a:off x="311700" y="1588131"/>
            <a:ext cx="85206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US" sz="4200" dirty="0">
                <a:solidFill>
                  <a:schemeClr val="accent6"/>
                </a:solidFill>
              </a:rPr>
              <a:t>Sunflower Seeds Ukraine</a:t>
            </a:r>
            <a:endParaRPr sz="4200" dirty="0">
              <a:solidFill>
                <a:schemeClr val="accent6"/>
              </a:solidFill>
            </a:endParaRPr>
          </a:p>
        </p:txBody>
      </p:sp>
      <p:sp>
        <p:nvSpPr>
          <p:cNvPr id="91" name="Google Shape;91;p2"/>
          <p:cNvSpPr txBox="1">
            <a:spLocks noGrp="1"/>
          </p:cNvSpPr>
          <p:nvPr>
            <p:ph type="subTitle" idx="2"/>
          </p:nvPr>
        </p:nvSpPr>
        <p:spPr>
          <a:xfrm>
            <a:off x="311700" y="2571750"/>
            <a:ext cx="8520600" cy="174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and the BB Jam project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dirty="0"/>
              <a:t>August 2024</a:t>
            </a:r>
            <a:endParaRPr sz="1800" dirty="0"/>
          </a:p>
        </p:txBody>
      </p:sp>
      <p:sp>
        <p:nvSpPr>
          <p:cNvPr id="92" name="Google Shape;92;p2"/>
          <p:cNvSpPr txBox="1"/>
          <p:nvPr/>
        </p:nvSpPr>
        <p:spPr>
          <a:xfrm>
            <a:off x="6524975" y="4706563"/>
            <a:ext cx="2416800" cy="393600"/>
          </a:xfrm>
          <a:prstGeom prst="rect">
            <a:avLst/>
          </a:prstGeom>
          <a:solidFill>
            <a:srgbClr val="396AB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www.sunflowerseedsukraine.</a:t>
            </a:r>
            <a:r>
              <a:rPr lang="en-US" sz="1000" dirty="0" err="1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org</a:t>
            </a:r>
            <a:endParaRPr sz="1000" b="0" i="0" u="none" strike="noStrike" cap="none" dirty="0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24AC12-2B79-6EE4-E5B4-328DEA42E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540" y="4265287"/>
            <a:ext cx="2206378" cy="882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81"/>
    </mc:Choice>
    <mc:Fallback xmlns="">
      <p:transition spd="slow" advTm="166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F2E4A54-C268-4A49-8F4A-3AC6999E79A2}"/>
              </a:ext>
            </a:extLst>
          </p:cNvPr>
          <p:cNvSpPr/>
          <p:nvPr/>
        </p:nvSpPr>
        <p:spPr bwMode="auto">
          <a:xfrm rot="16200000">
            <a:off x="2512755" y="-477554"/>
            <a:ext cx="4112668" cy="6745643"/>
          </a:xfrm>
          <a:prstGeom prst="roundRect">
            <a:avLst>
              <a:gd name="adj" fmla="val 582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75" kern="1200" dirty="0">
                <a:solidFill>
                  <a:srgbClr val="36478B"/>
                </a:solidFill>
                <a:latin typeface="Arial" charset="0"/>
                <a:ea typeface="+mn-ea"/>
              </a:rPr>
              <a:t>Outline of the Antenna Products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7134BC8D-40ED-468E-9645-B93E00FBB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41134"/>
            <a:ext cx="68580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400" kern="1200" dirty="0">
                <a:solidFill>
                  <a:srgbClr val="0000FF"/>
                </a:solidFill>
                <a:latin typeface="Britannic Bold" panose="020B0903060703020204" pitchFamily="34" charset="0"/>
                <a:ea typeface="+mn-ea"/>
              </a:rPr>
              <a:t>Prototyping and Full-Rate Production of Antennas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C8930-3571-4D18-B6B6-B08FB593365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94" y="32111"/>
            <a:ext cx="1839745" cy="417491"/>
          </a:xfrm>
          <a:prstGeom prst="rect">
            <a:avLst/>
          </a:prstGeom>
        </p:spPr>
      </p:pic>
      <p:sp>
        <p:nvSpPr>
          <p:cNvPr id="264" name="Slide Number Placeholder 8">
            <a:extLst>
              <a:ext uri="{FF2B5EF4-FFF2-40B4-BE49-F238E27FC236}">
                <a16:creationId xmlns:a16="http://schemas.microsoft.com/office/drawing/2014/main" id="{AAFA3363-1A87-4835-9E70-64B286AE1314}"/>
              </a:ext>
            </a:extLst>
          </p:cNvPr>
          <p:cNvSpPr txBox="1">
            <a:spLocks/>
          </p:cNvSpPr>
          <p:nvPr/>
        </p:nvSpPr>
        <p:spPr>
          <a:xfrm>
            <a:off x="7589520" y="4869657"/>
            <a:ext cx="41148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buClrTx/>
            </a:pPr>
            <a:fld id="{17FA691A-E459-46B2-B2B8-47D32C4F6B8D}" type="slidenum">
              <a:rPr lang="en-US" sz="1050">
                <a:solidFill>
                  <a:srgbClr val="36478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 defTabSz="685800">
                <a:buClrTx/>
              </a:pPr>
              <a:t>10</a:t>
            </a:fld>
            <a:endParaRPr lang="en-US" sz="1050" dirty="0">
              <a:solidFill>
                <a:srgbClr val="36478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275100-09EF-2841-B73A-A25957599AC6}"/>
              </a:ext>
            </a:extLst>
          </p:cNvPr>
          <p:cNvGrpSpPr/>
          <p:nvPr/>
        </p:nvGrpSpPr>
        <p:grpSpPr>
          <a:xfrm>
            <a:off x="4114801" y="862535"/>
            <a:ext cx="1828800" cy="1885949"/>
            <a:chOff x="3300160" y="2116863"/>
            <a:chExt cx="2438400" cy="2514599"/>
          </a:xfrm>
        </p:grpSpPr>
        <p:sp>
          <p:nvSpPr>
            <p:cNvPr id="125" name="Rounded Rectangle 18">
              <a:extLst>
                <a:ext uri="{FF2B5EF4-FFF2-40B4-BE49-F238E27FC236}">
                  <a16:creationId xmlns:a16="http://schemas.microsoft.com/office/drawing/2014/main" id="{AF50E164-2AAF-7827-9388-BED3C6C37029}"/>
                </a:ext>
              </a:extLst>
            </p:cNvPr>
            <p:cNvSpPr/>
            <p:nvPr/>
          </p:nvSpPr>
          <p:spPr bwMode="auto">
            <a:xfrm>
              <a:off x="3300160" y="2116863"/>
              <a:ext cx="2438400" cy="2514599"/>
            </a:xfrm>
            <a:prstGeom prst="roundRect">
              <a:avLst/>
            </a:prstGeom>
            <a:solidFill>
              <a:srgbClr val="FFCC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20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Power supplies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750" dirty="0">
                <a:solidFill>
                  <a:srgbClr val="CCCCFF"/>
                </a:solidFill>
                <a:latin typeface="Arial" charset="0"/>
              </a:endParaRPr>
            </a:p>
          </p:txBody>
        </p:sp>
        <p:sp>
          <p:nvSpPr>
            <p:cNvPr id="128" name="Rounded Rectangle 17">
              <a:extLst>
                <a:ext uri="{FF2B5EF4-FFF2-40B4-BE49-F238E27FC236}">
                  <a16:creationId xmlns:a16="http://schemas.microsoft.com/office/drawing/2014/main" id="{E2AB7700-DD60-C84C-7F65-57E5BFB7F140}"/>
                </a:ext>
              </a:extLst>
            </p:cNvPr>
            <p:cNvSpPr/>
            <p:nvPr/>
          </p:nvSpPr>
          <p:spPr bwMode="auto">
            <a:xfrm>
              <a:off x="3381384" y="2676863"/>
              <a:ext cx="2322142" cy="1848036"/>
            </a:xfrm>
            <a:prstGeom prst="roundRect">
              <a:avLst/>
            </a:prstGeom>
            <a:solidFill>
              <a:srgbClr val="FF99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05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single TV/FM outlet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endParaRPr lang="en-US" sz="600" dirty="0">
                <a:solidFill>
                  <a:srgbClr val="B9B9E7">
                    <a:lumMod val="10000"/>
                  </a:srgbClr>
                </a:solidFill>
                <a:latin typeface="Arial" charset="0"/>
              </a:endParaRP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05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two TV/FM outlets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450" dirty="0">
                <a:solidFill>
                  <a:srgbClr val="B9B9E7">
                    <a:lumMod val="10000"/>
                  </a:srgbClr>
                </a:solidFill>
                <a:latin typeface="Arial" charset="0"/>
              </a:endParaRP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05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three TV/FM outlets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8496025-8BFB-F81C-76A2-BEDAB3EC6435}"/>
              </a:ext>
            </a:extLst>
          </p:cNvPr>
          <p:cNvGrpSpPr/>
          <p:nvPr/>
        </p:nvGrpSpPr>
        <p:grpSpPr>
          <a:xfrm>
            <a:off x="2190400" y="862532"/>
            <a:ext cx="1828801" cy="1885950"/>
            <a:chOff x="355886" y="2755978"/>
            <a:chExt cx="2438401" cy="2514600"/>
          </a:xfrm>
        </p:grpSpPr>
        <p:sp>
          <p:nvSpPr>
            <p:cNvPr id="126" name="Rounded Rectangle 18">
              <a:extLst>
                <a:ext uri="{FF2B5EF4-FFF2-40B4-BE49-F238E27FC236}">
                  <a16:creationId xmlns:a16="http://schemas.microsoft.com/office/drawing/2014/main" id="{FD868528-5AE2-20F3-6985-54503BD0F3A2}"/>
                </a:ext>
              </a:extLst>
            </p:cNvPr>
            <p:cNvSpPr/>
            <p:nvPr/>
          </p:nvSpPr>
          <p:spPr bwMode="auto">
            <a:xfrm>
              <a:off x="355886" y="2755978"/>
              <a:ext cx="2438401" cy="2514600"/>
            </a:xfrm>
            <a:prstGeom prst="roundRect">
              <a:avLst/>
            </a:prstGeom>
            <a:solidFill>
              <a:srgbClr val="FFCC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20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Antennas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750" dirty="0">
                <a:solidFill>
                  <a:srgbClr val="CCCCFF"/>
                </a:solidFill>
                <a:latin typeface="Arial" charset="0"/>
              </a:endParaRPr>
            </a:p>
          </p:txBody>
        </p:sp>
        <p:sp>
          <p:nvSpPr>
            <p:cNvPr id="129" name="Rounded Rectangle 19">
              <a:extLst>
                <a:ext uri="{FF2B5EF4-FFF2-40B4-BE49-F238E27FC236}">
                  <a16:creationId xmlns:a16="http://schemas.microsoft.com/office/drawing/2014/main" id="{6C0DD0DE-6D83-D2C9-D62D-D4887FAC1D21}"/>
                </a:ext>
              </a:extLst>
            </p:cNvPr>
            <p:cNvSpPr/>
            <p:nvPr/>
          </p:nvSpPr>
          <p:spPr bwMode="auto">
            <a:xfrm>
              <a:off x="412928" y="3378967"/>
              <a:ext cx="2322143" cy="1801368"/>
            </a:xfrm>
            <a:prstGeom prst="roundRect">
              <a:avLst/>
            </a:prstGeom>
            <a:solidFill>
              <a:srgbClr val="FF99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05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‘LPDA’ Family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450" dirty="0">
                <a:solidFill>
                  <a:srgbClr val="B9B9E7">
                    <a:lumMod val="10000"/>
                  </a:srgbClr>
                </a:solidFill>
                <a:latin typeface="Arial" charset="0"/>
              </a:endParaRP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05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‘Signal Commander’ Family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endParaRPr lang="en-US" sz="600" dirty="0">
                <a:solidFill>
                  <a:srgbClr val="B9B9E7">
                    <a:lumMod val="10000"/>
                  </a:srgbClr>
                </a:solidFill>
                <a:latin typeface="Arial" charset="0"/>
              </a:endParaRP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05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Satellite antennas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065041B-A1ED-42B5-0EA9-95A163BE5FE9}"/>
              </a:ext>
            </a:extLst>
          </p:cNvPr>
          <p:cNvGrpSpPr/>
          <p:nvPr/>
        </p:nvGrpSpPr>
        <p:grpSpPr>
          <a:xfrm>
            <a:off x="6039202" y="862532"/>
            <a:ext cx="1831086" cy="1885950"/>
            <a:chOff x="6346667" y="1587423"/>
            <a:chExt cx="2441448" cy="2514600"/>
          </a:xfrm>
        </p:grpSpPr>
        <p:sp>
          <p:nvSpPr>
            <p:cNvPr id="127" name="Rounded Rectangle 12">
              <a:extLst>
                <a:ext uri="{FF2B5EF4-FFF2-40B4-BE49-F238E27FC236}">
                  <a16:creationId xmlns:a16="http://schemas.microsoft.com/office/drawing/2014/main" id="{2D6A692E-22A1-11CD-C20B-60E0907DA226}"/>
                </a:ext>
              </a:extLst>
            </p:cNvPr>
            <p:cNvSpPr/>
            <p:nvPr/>
          </p:nvSpPr>
          <p:spPr bwMode="auto">
            <a:xfrm>
              <a:off x="6346667" y="1587423"/>
              <a:ext cx="2441448" cy="2514600"/>
            </a:xfrm>
            <a:prstGeom prst="roundRect">
              <a:avLst/>
            </a:prstGeom>
            <a:solidFill>
              <a:srgbClr val="99FF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750">
                <a:solidFill>
                  <a:srgbClr val="CCCCFF"/>
                </a:solidFill>
                <a:latin typeface="Arial" charset="0"/>
              </a:endParaRPr>
            </a:p>
          </p:txBody>
        </p:sp>
        <p:sp>
          <p:nvSpPr>
            <p:cNvPr id="130" name="Rounded Rectangle 21">
              <a:extLst>
                <a:ext uri="{FF2B5EF4-FFF2-40B4-BE49-F238E27FC236}">
                  <a16:creationId xmlns:a16="http://schemas.microsoft.com/office/drawing/2014/main" id="{65235184-64C6-BAA9-83DB-34D9F6CAB83C}"/>
                </a:ext>
              </a:extLst>
            </p:cNvPr>
            <p:cNvSpPr/>
            <p:nvPr/>
          </p:nvSpPr>
          <p:spPr bwMode="auto">
            <a:xfrm>
              <a:off x="6408497" y="2164228"/>
              <a:ext cx="2322576" cy="1847088"/>
            </a:xfrm>
            <a:prstGeom prst="roundRect">
              <a:avLst/>
            </a:prstGeom>
            <a:solidFill>
              <a:srgbClr val="66CC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97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Miscellaneous items supporting the Antennas and the Power Supplies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endParaRPr lang="en-US" sz="600" dirty="0">
                <a:solidFill>
                  <a:srgbClr val="B9B9E7">
                    <a:lumMod val="10000"/>
                  </a:srgbClr>
                </a:solidFill>
                <a:latin typeface="Arial" charset="0"/>
              </a:endParaRP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97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Spare Parts</a:t>
              </a:r>
            </a:p>
          </p:txBody>
        </p:sp>
        <p:sp>
          <p:nvSpPr>
            <p:cNvPr id="131" name="Text Box 29">
              <a:extLst>
                <a:ext uri="{FF2B5EF4-FFF2-40B4-BE49-F238E27FC236}">
                  <a16:creationId xmlns:a16="http://schemas.microsoft.com/office/drawing/2014/main" id="{65CEB2F7-F640-7DAE-5D55-2C85DC163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5250" y="1720370"/>
              <a:ext cx="17351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50000"/>
                </a:spcBef>
                <a:spcAft>
                  <a:spcPct val="0"/>
                </a:spcAft>
                <a:buClrTx/>
                <a:defRPr/>
              </a:pPr>
              <a:r>
                <a:rPr lang="en-US" sz="120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Accessories</a:t>
              </a:r>
            </a:p>
          </p:txBody>
        </p:sp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7ECD0A3D-0E5F-E93B-7835-DA5D57C47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83" y="2774164"/>
            <a:ext cx="1962150" cy="1430138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33D4D068-60F7-4BBB-A490-99093CDF8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3" y="3928912"/>
            <a:ext cx="1216405" cy="961106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938BF3BA-8F0A-B9DD-0AAA-C6DE2732D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602" y="2848397"/>
            <a:ext cx="1709686" cy="1410536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D7DC616E-5530-869B-011E-B359164B3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595" y="3561557"/>
            <a:ext cx="1962150" cy="1308100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E825843E-32FB-D030-483B-758F536211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2" t="3394" r="20357" b="6675"/>
          <a:stretch/>
        </p:blipFill>
        <p:spPr>
          <a:xfrm>
            <a:off x="4135731" y="2832616"/>
            <a:ext cx="1458245" cy="170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2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: Rounded Corners 206">
            <a:extLst>
              <a:ext uri="{FF2B5EF4-FFF2-40B4-BE49-F238E27FC236}">
                <a16:creationId xmlns:a16="http://schemas.microsoft.com/office/drawing/2014/main" id="{877DF300-7666-4A6A-A8BE-10AB42ACA54B}"/>
              </a:ext>
            </a:extLst>
          </p:cNvPr>
          <p:cNvSpPr/>
          <p:nvPr/>
        </p:nvSpPr>
        <p:spPr>
          <a:xfrm>
            <a:off x="3735597" y="998737"/>
            <a:ext cx="4082408" cy="3925252"/>
          </a:xfrm>
          <a:prstGeom prst="roundRect">
            <a:avLst>
              <a:gd name="adj" fmla="val 246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</a:rPr>
              <a:t>Unique R&amp;D Tools related to Air-Force applications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55CF8C4-0833-489F-80F6-29CA14A75F86}"/>
              </a:ext>
            </a:extLst>
          </p:cNvPr>
          <p:cNvSpPr/>
          <p:nvPr/>
        </p:nvSpPr>
        <p:spPr>
          <a:xfrm>
            <a:off x="1229559" y="998739"/>
            <a:ext cx="2470211" cy="3925251"/>
          </a:xfrm>
          <a:prstGeom prst="roundRect">
            <a:avLst>
              <a:gd name="adj" fmla="val 48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</a:rPr>
              <a:t>Production Capabilities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C43CA2B6-B203-46DF-BC03-DB92EDC273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94" y="32111"/>
            <a:ext cx="1839745" cy="417491"/>
          </a:xfrm>
          <a:prstGeom prst="rect">
            <a:avLst/>
          </a:prstGeom>
        </p:spPr>
      </p:pic>
      <p:sp>
        <p:nvSpPr>
          <p:cNvPr id="97" name="Rectangle 6">
            <a:extLst>
              <a:ext uri="{FF2B5EF4-FFF2-40B4-BE49-F238E27FC236}">
                <a16:creationId xmlns:a16="http://schemas.microsoft.com/office/drawing/2014/main" id="{4052DD33-95DF-4A80-A622-6E9B35133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30384"/>
            <a:ext cx="68580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400" kern="1200" dirty="0">
                <a:solidFill>
                  <a:srgbClr val="0000FF"/>
                </a:solidFill>
                <a:latin typeface="Britannic Bold" panose="020B0903060703020204" pitchFamily="34" charset="0"/>
                <a:ea typeface="+mn-ea"/>
              </a:rPr>
              <a:t>Prototyping, Production Capabilities, R&amp;D Tools</a:t>
            </a:r>
          </a:p>
        </p:txBody>
      </p:sp>
      <p:grpSp>
        <p:nvGrpSpPr>
          <p:cNvPr id="98" name="Group 36">
            <a:extLst>
              <a:ext uri="{FF2B5EF4-FFF2-40B4-BE49-F238E27FC236}">
                <a16:creationId xmlns:a16="http://schemas.microsoft.com/office/drawing/2014/main" id="{6BFD46A1-0AAD-4AE7-803B-993E7838171A}"/>
              </a:ext>
            </a:extLst>
          </p:cNvPr>
          <p:cNvGrpSpPr>
            <a:grpSpLocks/>
          </p:cNvGrpSpPr>
          <p:nvPr/>
        </p:nvGrpSpPr>
        <p:grpSpPr bwMode="auto">
          <a:xfrm>
            <a:off x="1331414" y="1056837"/>
            <a:ext cx="2297906" cy="1033463"/>
            <a:chOff x="80963" y="2189163"/>
            <a:chExt cx="3063875" cy="1377950"/>
          </a:xfrm>
        </p:grpSpPr>
        <p:grpSp>
          <p:nvGrpSpPr>
            <p:cNvPr id="100" name="Group 35">
              <a:extLst>
                <a:ext uri="{FF2B5EF4-FFF2-40B4-BE49-F238E27FC236}">
                  <a16:creationId xmlns:a16="http://schemas.microsoft.com/office/drawing/2014/main" id="{C6420EB3-5B07-4E29-8634-A81FFD3C88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3" y="2189163"/>
              <a:ext cx="3063875" cy="1377950"/>
              <a:chOff x="80963" y="2189163"/>
              <a:chExt cx="3063875" cy="1377950"/>
            </a:xfrm>
          </p:grpSpPr>
          <p:sp>
            <p:nvSpPr>
              <p:cNvPr id="103" name="Oval 26">
                <a:extLst>
                  <a:ext uri="{FF2B5EF4-FFF2-40B4-BE49-F238E27FC236}">
                    <a16:creationId xmlns:a16="http://schemas.microsoft.com/office/drawing/2014/main" id="{3F84038A-890A-41CE-BE9E-4421C28A7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63" y="2189163"/>
                <a:ext cx="3063875" cy="1377950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07" name="Oval 27">
                <a:extLst>
                  <a:ext uri="{FF2B5EF4-FFF2-40B4-BE49-F238E27FC236}">
                    <a16:creationId xmlns:a16="http://schemas.microsoft.com/office/drawing/2014/main" id="{440BDE27-4330-4807-BB22-0A47A9CA3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950" y="2281238"/>
                <a:ext cx="2246313" cy="642937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01" name="TextBox 27">
              <a:extLst>
                <a:ext uri="{FF2B5EF4-FFF2-40B4-BE49-F238E27FC236}">
                  <a16:creationId xmlns:a16="http://schemas.microsoft.com/office/drawing/2014/main" id="{B2CA4FDD-9AE5-4B06-A1E9-1DEC24DFBE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552" y="2598437"/>
              <a:ext cx="2736220" cy="790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Owns surface-mount and </a:t>
              </a:r>
            </a:p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through-hole production assembly</a:t>
              </a:r>
            </a:p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lines</a:t>
              </a:r>
              <a:endParaRPr lang="en-US" sz="1350" kern="1200" dirty="0">
                <a:solidFill>
                  <a:srgbClr val="0000CC"/>
                </a:solidFill>
                <a:latin typeface="Calibri"/>
                <a:ea typeface="+mn-ea"/>
              </a:endParaRPr>
            </a:p>
          </p:txBody>
        </p:sp>
      </p:grpSp>
      <p:grpSp>
        <p:nvGrpSpPr>
          <p:cNvPr id="109" name="Group 37">
            <a:extLst>
              <a:ext uri="{FF2B5EF4-FFF2-40B4-BE49-F238E27FC236}">
                <a16:creationId xmlns:a16="http://schemas.microsoft.com/office/drawing/2014/main" id="{32B470F0-160A-4B00-BF51-683DFA0264EE}"/>
              </a:ext>
            </a:extLst>
          </p:cNvPr>
          <p:cNvGrpSpPr>
            <a:grpSpLocks/>
          </p:cNvGrpSpPr>
          <p:nvPr/>
        </p:nvGrpSpPr>
        <p:grpSpPr bwMode="auto">
          <a:xfrm>
            <a:off x="1107116" y="1962093"/>
            <a:ext cx="2674144" cy="1262063"/>
            <a:chOff x="2765425" y="2189163"/>
            <a:chExt cx="3565525" cy="1682750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1333898-C71F-451B-BDE3-D18CBFB953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65425" y="2189163"/>
              <a:ext cx="3565525" cy="1682750"/>
              <a:chOff x="1323" y="1152"/>
              <a:chExt cx="843" cy="861"/>
            </a:xfrm>
          </p:grpSpPr>
          <p:sp>
            <p:nvSpPr>
              <p:cNvPr id="117" name="Oval 25">
                <a:extLst>
                  <a:ext uri="{FF2B5EF4-FFF2-40B4-BE49-F238E27FC236}">
                    <a16:creationId xmlns:a16="http://schemas.microsoft.com/office/drawing/2014/main" id="{2EEF7F9F-1773-4B04-8BE4-4D271E571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" y="1170"/>
                <a:ext cx="843" cy="843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28" name="Oval 26">
                <a:extLst>
                  <a:ext uri="{FF2B5EF4-FFF2-40B4-BE49-F238E27FC236}">
                    <a16:creationId xmlns:a16="http://schemas.microsoft.com/office/drawing/2014/main" id="{FCE7E4C3-E8CA-45B5-A57B-490DA9BB8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152"/>
                <a:ext cx="720" cy="720"/>
              </a:xfrm>
              <a:prstGeom prst="ellipse">
                <a:avLst/>
              </a:pr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1" name="Oval 27">
                <a:extLst>
                  <a:ext uri="{FF2B5EF4-FFF2-40B4-BE49-F238E27FC236}">
                    <a16:creationId xmlns:a16="http://schemas.microsoft.com/office/drawing/2014/main" id="{619BF05C-32C8-446C-8BD4-1E351570D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205"/>
                <a:ext cx="528" cy="33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15" name="TextBox 28">
              <a:extLst>
                <a:ext uri="{FF2B5EF4-FFF2-40B4-BE49-F238E27FC236}">
                  <a16:creationId xmlns:a16="http://schemas.microsoft.com/office/drawing/2014/main" id="{4242BBA0-FAEB-4C72-8939-539E8C4E25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4285" y="2601791"/>
              <a:ext cx="2787516" cy="790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The factory includes a set of metal </a:t>
              </a:r>
            </a:p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processing, packaging, and </a:t>
              </a:r>
            </a:p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warehouse management machines</a:t>
              </a:r>
            </a:p>
          </p:txBody>
        </p:sp>
      </p:grpSp>
      <p:grpSp>
        <p:nvGrpSpPr>
          <p:cNvPr id="133" name="Group 39">
            <a:extLst>
              <a:ext uri="{FF2B5EF4-FFF2-40B4-BE49-F238E27FC236}">
                <a16:creationId xmlns:a16="http://schemas.microsoft.com/office/drawing/2014/main" id="{5A705D1E-DDFA-4F91-BE2D-1D3C860463E1}"/>
              </a:ext>
            </a:extLst>
          </p:cNvPr>
          <p:cNvGrpSpPr>
            <a:grpSpLocks/>
          </p:cNvGrpSpPr>
          <p:nvPr/>
        </p:nvGrpSpPr>
        <p:grpSpPr bwMode="auto">
          <a:xfrm>
            <a:off x="1336859" y="2905658"/>
            <a:ext cx="2286001" cy="1056084"/>
            <a:chOff x="6035675" y="2189163"/>
            <a:chExt cx="3046413" cy="1408112"/>
          </a:xfrm>
        </p:grpSpPr>
        <p:grpSp>
          <p:nvGrpSpPr>
            <p:cNvPr id="134" name="Group 38">
              <a:extLst>
                <a:ext uri="{FF2B5EF4-FFF2-40B4-BE49-F238E27FC236}">
                  <a16:creationId xmlns:a16="http://schemas.microsoft.com/office/drawing/2014/main" id="{5640DCE9-91C1-444F-B76C-1ED30307FD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5675" y="2189163"/>
              <a:ext cx="3046413" cy="1408112"/>
              <a:chOff x="6035675" y="2189163"/>
              <a:chExt cx="3046413" cy="1408112"/>
            </a:xfrm>
          </p:grpSpPr>
          <p:sp>
            <p:nvSpPr>
              <p:cNvPr id="139" name="Oval 26">
                <a:extLst>
                  <a:ext uri="{FF2B5EF4-FFF2-40B4-BE49-F238E27FC236}">
                    <a16:creationId xmlns:a16="http://schemas.microsoft.com/office/drawing/2014/main" id="{06FBEE68-8501-4D5D-824A-AC6AF846E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5675" y="2189163"/>
                <a:ext cx="3046413" cy="1408112"/>
              </a:xfrm>
              <a:prstGeom prst="ellipse">
                <a:avLst/>
              </a:prstGeom>
              <a:solidFill>
                <a:srgbClr val="00CC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7" name="Oval 27">
                <a:extLst>
                  <a:ext uri="{FF2B5EF4-FFF2-40B4-BE49-F238E27FC236}">
                    <a16:creationId xmlns:a16="http://schemas.microsoft.com/office/drawing/2014/main" id="{375405EE-C441-4917-8C30-8B0CE448B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42075" y="2284413"/>
                <a:ext cx="2233613" cy="655637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36" name="TextBox 29">
              <a:extLst>
                <a:ext uri="{FF2B5EF4-FFF2-40B4-BE49-F238E27FC236}">
                  <a16:creationId xmlns:a16="http://schemas.microsoft.com/office/drawing/2014/main" id="{B8BBCB95-A546-4152-A717-A0FBA82B7E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7788" y="2639556"/>
              <a:ext cx="2653618" cy="790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R&amp;D lab equipped to perform the</a:t>
              </a:r>
            </a:p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majority of MIL-STD-461 EMI &amp;</a:t>
              </a:r>
            </a:p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environmental testing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9597D0F-9575-49C8-BC34-52B07F5EA169}"/>
              </a:ext>
            </a:extLst>
          </p:cNvPr>
          <p:cNvGrpSpPr>
            <a:grpSpLocks/>
          </p:cNvGrpSpPr>
          <p:nvPr/>
        </p:nvGrpSpPr>
        <p:grpSpPr bwMode="auto">
          <a:xfrm>
            <a:off x="5507650" y="1059530"/>
            <a:ext cx="2189068" cy="1805124"/>
            <a:chOff x="5545" y="8841"/>
            <a:chExt cx="5994" cy="3887"/>
          </a:xfrm>
        </p:grpSpPr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7CC6EE5C-1411-4B41-A4EF-11ECD9B57C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" y="8841"/>
              <a:ext cx="5964" cy="3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1" name="Text Box 5">
              <a:extLst>
                <a:ext uri="{FF2B5EF4-FFF2-40B4-BE49-F238E27FC236}">
                  <a16:creationId xmlns:a16="http://schemas.microsoft.com/office/drawing/2014/main" id="{CD2F11A9-918B-47E7-9DC9-425F371F87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5" y="12124"/>
              <a:ext cx="5994" cy="6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342900" algn="ctr" defTabSz="685800">
                <a:buClrTx/>
              </a:pPr>
              <a:r>
                <a:rPr lang="en-US" sz="75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Screenshot of </a:t>
              </a:r>
              <a:r>
                <a:rPr lang="en-US" sz="750" kern="1200" dirty="0" err="1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Lexycom’s</a:t>
              </a:r>
              <a:r>
                <a:rPr lang="en-US" sz="75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MANET Analysis tool.</a:t>
              </a:r>
              <a:endParaRPr lang="en-US" sz="825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DFAA626-D1A5-40A6-89C4-A79130F358E9}"/>
              </a:ext>
            </a:extLst>
          </p:cNvPr>
          <p:cNvGrpSpPr>
            <a:grpSpLocks/>
          </p:cNvGrpSpPr>
          <p:nvPr/>
        </p:nvGrpSpPr>
        <p:grpSpPr bwMode="auto">
          <a:xfrm>
            <a:off x="5514880" y="2848116"/>
            <a:ext cx="2161871" cy="1722216"/>
            <a:chOff x="1440" y="8554"/>
            <a:chExt cx="9349" cy="5532"/>
          </a:xfrm>
        </p:grpSpPr>
        <p:sp>
          <p:nvSpPr>
            <p:cNvPr id="213" name="Text Box 7">
              <a:extLst>
                <a:ext uri="{FF2B5EF4-FFF2-40B4-BE49-F238E27FC236}">
                  <a16:creationId xmlns:a16="http://schemas.microsoft.com/office/drawing/2014/main" id="{64D68D80-3FAC-4D7C-BF7F-5C68A1F2C9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2" y="13347"/>
              <a:ext cx="7385" cy="7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pPr algn="ctr" defTabSz="685800">
                <a:buClrTx/>
              </a:pPr>
              <a:r>
                <a:rPr lang="en-US" sz="75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Screenshot of </a:t>
              </a:r>
              <a:r>
                <a:rPr lang="en-US" sz="750" kern="1200" dirty="0" err="1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Lexycom’s</a:t>
              </a:r>
              <a:r>
                <a:rPr lang="en-US" sz="75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750" kern="1200" dirty="0" err="1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AdHoc</a:t>
              </a:r>
              <a:r>
                <a:rPr lang="en-US" sz="75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Network real-time simulator.</a:t>
              </a:r>
              <a:endParaRPr lang="en-US" sz="825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AFACCBC6-F38B-43ED-8B48-D3BC4173F3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8554"/>
              <a:ext cx="9349" cy="4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5" name="Picture 214">
            <a:extLst>
              <a:ext uri="{FF2B5EF4-FFF2-40B4-BE49-F238E27FC236}">
                <a16:creationId xmlns:a16="http://schemas.microsoft.com/office/drawing/2014/main" id="{E5B5BB53-5707-4AB1-9707-52ECC091A963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9" t="30005" r="20352" b="11325"/>
          <a:stretch>
            <a:fillRect/>
          </a:stretch>
        </p:blipFill>
        <p:spPr bwMode="auto">
          <a:xfrm>
            <a:off x="3801626" y="1056837"/>
            <a:ext cx="1666399" cy="1020604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6DB6A8-BB26-4012-8540-1ABEF798F45C}"/>
              </a:ext>
            </a:extLst>
          </p:cNvPr>
          <p:cNvSpPr txBox="1"/>
          <p:nvPr/>
        </p:nvSpPr>
        <p:spPr>
          <a:xfrm>
            <a:off x="3964502" y="2103432"/>
            <a:ext cx="140294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75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Jamming/EMI simulation setup</a:t>
            </a:r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76990537-F649-413F-9BFB-8601ABD0E9F3}"/>
              </a:ext>
            </a:extLst>
          </p:cNvPr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64554" y="2330894"/>
            <a:ext cx="15525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8147372D-448A-46B7-B127-DD6A105264C3}"/>
              </a:ext>
            </a:extLst>
          </p:cNvPr>
          <p:cNvSpPr txBox="1"/>
          <p:nvPr/>
        </p:nvSpPr>
        <p:spPr>
          <a:xfrm>
            <a:off x="3864554" y="3824024"/>
            <a:ext cx="153758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75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Scaled model of an aircraft with three blade antennas being measured in the anechoic chamber</a:t>
            </a:r>
            <a:endParaRPr lang="en-US" sz="750" kern="12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2A33CB-7171-40B8-9D73-0653AA36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89520" y="4869657"/>
            <a:ext cx="411480" cy="273844"/>
          </a:xfrm>
        </p:spPr>
        <p:txBody>
          <a:bodyPr/>
          <a:lstStyle/>
          <a:p>
            <a:pPr defTabSz="685800">
              <a:buClrTx/>
            </a:pPr>
            <a:fld id="{17FA691A-E459-46B2-B2B8-47D32C4F6B8D}" type="slidenum">
              <a:rPr lang="en-US" sz="1050" kern="1200">
                <a:solidFill>
                  <a:prstClr val="black"/>
                </a:solidFill>
                <a:latin typeface="Calibri"/>
                <a:ea typeface="+mn-ea"/>
              </a:rPr>
              <a:pPr defTabSz="685800">
                <a:buClrTx/>
              </a:pPr>
              <a:t>11</a:t>
            </a:fld>
            <a:endParaRPr lang="en-US" sz="1050" kern="12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023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1389460" y="1200150"/>
            <a:ext cx="1257301" cy="2857500"/>
          </a:xfrm>
          <a:prstGeom prst="roundRect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Arial" charset="0"/>
                <a:ea typeface="+mn-ea"/>
              </a:rPr>
              <a:t>Main Processor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2875361" y="1200150"/>
            <a:ext cx="1928813" cy="291465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Arial" charset="0"/>
                <a:ea typeface="+mn-ea"/>
              </a:rPr>
              <a:t>FPGA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6990160" y="1657350"/>
            <a:ext cx="800101" cy="857250"/>
          </a:xfrm>
          <a:prstGeom prst="roundRect">
            <a:avLst/>
          </a:prstGeom>
          <a:solidFill>
            <a:srgbClr val="FF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Arial" charset="0"/>
                <a:ea typeface="+mn-ea"/>
              </a:rPr>
              <a:t>Antenna Module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171700" y="1471613"/>
            <a:ext cx="342900" cy="2343150"/>
          </a:xfrm>
          <a:prstGeom prst="roundRect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vert"/>
          <a:lstStyle/>
          <a:p>
            <a:pPr algn="ctr"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</a:rPr>
              <a:t>FPGA Interface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1428750" y="1528763"/>
            <a:ext cx="685800" cy="628650"/>
          </a:xfrm>
          <a:prstGeom prst="roundRect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</a:rPr>
              <a:t>Various Data Ports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1428750" y="2157413"/>
            <a:ext cx="685800" cy="400050"/>
          </a:xfrm>
          <a:prstGeom prst="roundRect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</a:rPr>
              <a:t>Data Ciphering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1428750" y="2557463"/>
            <a:ext cx="685800" cy="628650"/>
          </a:xfrm>
          <a:prstGeom prst="roundRect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Calibri"/>
                <a:ea typeface="+mn-ea"/>
              </a:rPr>
              <a:t>Network Support</a:t>
            </a:r>
            <a:endParaRPr lang="en-US" sz="90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1428750" y="3186113"/>
            <a:ext cx="685800" cy="628650"/>
          </a:xfrm>
          <a:prstGeom prst="roundRect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</a:rPr>
              <a:t>C2 Interface</a:t>
            </a:r>
          </a:p>
          <a:p>
            <a:pPr defTabSz="685800">
              <a:buClrTx/>
              <a:defRPr/>
            </a:pPr>
            <a:endParaRPr lang="en-US" sz="90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6" name="Right Arrow 45"/>
          <p:cNvSpPr/>
          <p:nvPr/>
        </p:nvSpPr>
        <p:spPr bwMode="auto">
          <a:xfrm>
            <a:off x="2650331" y="2100263"/>
            <a:ext cx="228600" cy="285750"/>
          </a:xfrm>
          <a:prstGeom prst="rightArrow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endParaRPr lang="en-US" sz="1050" kern="12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2" name="Rounded Rectangle 17"/>
          <p:cNvSpPr/>
          <p:nvPr/>
        </p:nvSpPr>
        <p:spPr bwMode="auto">
          <a:xfrm>
            <a:off x="2875361" y="1200150"/>
            <a:ext cx="1928813" cy="291465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Arial" charset="0"/>
                <a:ea typeface="+mn-ea"/>
              </a:rPr>
              <a:t>FPGA Module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429000" y="2214563"/>
            <a:ext cx="1257300" cy="62865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 err="1">
                <a:solidFill>
                  <a:prstClr val="black"/>
                </a:solidFill>
                <a:latin typeface="Arial" charset="0"/>
                <a:ea typeface="+mn-ea"/>
              </a:rPr>
              <a:t>Tx</a:t>
            </a: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</a:rPr>
              <a:t> Chain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429000" y="1528763"/>
            <a:ext cx="1257300" cy="62865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</a:rPr>
              <a:t>Rx Chain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971800" y="1528763"/>
            <a:ext cx="342900" cy="228600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vert270"/>
          <a:lstStyle/>
          <a:p>
            <a:pPr algn="ctr"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</a:rPr>
              <a:t>Processor Interface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3429000" y="3186113"/>
            <a:ext cx="1257300" cy="62865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</a:rPr>
              <a:t>Dynamic Clocking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4286250" y="2271713"/>
            <a:ext cx="342900" cy="22860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defTabSz="685800">
              <a:buClrTx/>
              <a:defRPr/>
            </a:pPr>
            <a:r>
              <a:rPr lang="en-US" sz="750" kern="1200" dirty="0" err="1">
                <a:solidFill>
                  <a:prstClr val="black"/>
                </a:solidFill>
                <a:latin typeface="Arial" charset="0"/>
                <a:ea typeface="+mn-ea"/>
              </a:rPr>
              <a:t>Seq</a:t>
            </a: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4229100" y="2557463"/>
            <a:ext cx="400050" cy="22860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defTabSz="685800">
              <a:buClrTx/>
              <a:defRPr/>
            </a:pPr>
            <a:r>
              <a:rPr lang="en-US" sz="750" kern="1200" dirty="0">
                <a:solidFill>
                  <a:prstClr val="black"/>
                </a:solidFill>
                <a:latin typeface="Arial" charset="0"/>
                <a:ea typeface="+mn-ea"/>
              </a:rPr>
              <a:t>Mod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486150" y="2557463"/>
            <a:ext cx="400050" cy="22860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defTabSz="685800">
              <a:buClrTx/>
              <a:defRPr/>
            </a:pPr>
            <a:r>
              <a:rPr lang="en-US" sz="750" kern="1200" dirty="0">
                <a:solidFill>
                  <a:prstClr val="black"/>
                </a:solidFill>
                <a:latin typeface="Arial" charset="0"/>
                <a:ea typeface="+mn-ea"/>
              </a:rPr>
              <a:t>FEC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3886200" y="2557463"/>
            <a:ext cx="342900" cy="22860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defTabSz="685800">
              <a:buClrTx/>
              <a:defRPr/>
            </a:pPr>
            <a:r>
              <a:rPr lang="en-US" sz="750" kern="1200" dirty="0" err="1">
                <a:solidFill>
                  <a:prstClr val="black"/>
                </a:solidFill>
                <a:latin typeface="Arial" charset="0"/>
                <a:ea typeface="+mn-ea"/>
              </a:rPr>
              <a:t>Int</a:t>
            </a: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4400550" y="1585913"/>
            <a:ext cx="228600" cy="51435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vert270"/>
          <a:lstStyle/>
          <a:p>
            <a:pPr algn="ctr" defTabSz="685800">
              <a:buClrTx/>
              <a:defRPr/>
            </a:pPr>
            <a:r>
              <a:rPr lang="en-US" sz="750" kern="1200" dirty="0">
                <a:solidFill>
                  <a:prstClr val="black"/>
                </a:solidFill>
                <a:latin typeface="Arial" charset="0"/>
                <a:ea typeface="+mn-ea"/>
              </a:rPr>
              <a:t>Costas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3486150" y="1871663"/>
            <a:ext cx="685800" cy="22860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defTabSz="685800">
              <a:buClrTx/>
              <a:defRPr/>
            </a:pPr>
            <a:r>
              <a:rPr lang="en-US" sz="750" kern="1200" dirty="0">
                <a:solidFill>
                  <a:prstClr val="black"/>
                </a:solidFill>
                <a:latin typeface="Arial" charset="0"/>
                <a:ea typeface="+mn-ea"/>
              </a:rPr>
              <a:t>Decoder</a:t>
            </a:r>
          </a:p>
        </p:txBody>
      </p:sp>
      <p:sp>
        <p:nvSpPr>
          <p:cNvPr id="38" name="Rounded Rectangle 37"/>
          <p:cNvSpPr/>
          <p:nvPr/>
        </p:nvSpPr>
        <p:spPr bwMode="auto">
          <a:xfrm>
            <a:off x="4171950" y="1585913"/>
            <a:ext cx="228600" cy="51435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vert270"/>
          <a:lstStyle/>
          <a:p>
            <a:pPr algn="ctr" defTabSz="685800">
              <a:buClrTx/>
              <a:defRPr/>
            </a:pPr>
            <a:r>
              <a:rPr lang="en-US" sz="750" kern="1200" dirty="0" err="1">
                <a:solidFill>
                  <a:prstClr val="black"/>
                </a:solidFill>
                <a:latin typeface="Arial" charset="0"/>
                <a:ea typeface="+mn-ea"/>
              </a:rPr>
              <a:t>Cordic</a:t>
            </a: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3" name="Right Arrow 42"/>
          <p:cNvSpPr/>
          <p:nvPr/>
        </p:nvSpPr>
        <p:spPr bwMode="auto">
          <a:xfrm>
            <a:off x="4800600" y="2386013"/>
            <a:ext cx="171450" cy="285750"/>
          </a:xfrm>
          <a:prstGeom prst="rightArrow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endParaRPr lang="en-US" sz="1050" kern="12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5" name="Right Arrow 44"/>
          <p:cNvSpPr/>
          <p:nvPr/>
        </p:nvSpPr>
        <p:spPr bwMode="auto">
          <a:xfrm rot="10800000">
            <a:off x="2628900" y="1757363"/>
            <a:ext cx="228600" cy="285750"/>
          </a:xfrm>
          <a:prstGeom prst="rightArrow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endParaRPr lang="en-US" sz="1050" kern="12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4989909" y="1200150"/>
            <a:ext cx="1828800" cy="1885950"/>
          </a:xfrm>
          <a:prstGeom prst="round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Arial" charset="0"/>
                <a:ea typeface="+mn-ea"/>
              </a:rPr>
              <a:t>RF Front End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029200" y="1471613"/>
            <a:ext cx="800100" cy="1428750"/>
          </a:xfrm>
          <a:prstGeom prst="round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</a:rPr>
              <a:t>MFE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5886450" y="2271713"/>
            <a:ext cx="800100" cy="628650"/>
          </a:xfrm>
          <a:prstGeom prst="round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 err="1">
                <a:solidFill>
                  <a:prstClr val="black"/>
                </a:solidFill>
                <a:latin typeface="Arial" charset="0"/>
                <a:ea typeface="+mn-ea"/>
              </a:rPr>
              <a:t>Tx</a:t>
            </a: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</a:rPr>
              <a:t> RF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886450" y="1471613"/>
            <a:ext cx="800100" cy="628650"/>
          </a:xfrm>
          <a:prstGeom prst="round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</a:rPr>
              <a:t>Rx RF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5086350" y="2386013"/>
            <a:ext cx="685800" cy="400050"/>
          </a:xfrm>
          <a:prstGeom prst="round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750" kern="1200" dirty="0" err="1">
                <a:solidFill>
                  <a:prstClr val="black"/>
                </a:solidFill>
                <a:latin typeface="Arial" charset="0"/>
                <a:ea typeface="+mn-ea"/>
              </a:rPr>
              <a:t>TxDAC</a:t>
            </a: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0" name="Rounded Rectangle 39"/>
          <p:cNvSpPr/>
          <p:nvPr/>
        </p:nvSpPr>
        <p:spPr bwMode="auto">
          <a:xfrm>
            <a:off x="5086350" y="1700213"/>
            <a:ext cx="685800" cy="400050"/>
          </a:xfrm>
          <a:prstGeom prst="round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750" kern="1200" dirty="0" err="1">
                <a:solidFill>
                  <a:prstClr val="black"/>
                </a:solidFill>
                <a:latin typeface="Arial" charset="0"/>
                <a:ea typeface="+mn-ea"/>
              </a:rPr>
              <a:t>RxADC</a:t>
            </a: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4" name="Right Arrow 43"/>
          <p:cNvSpPr/>
          <p:nvPr/>
        </p:nvSpPr>
        <p:spPr bwMode="auto">
          <a:xfrm rot="10800000">
            <a:off x="4800600" y="1700213"/>
            <a:ext cx="171450" cy="285750"/>
          </a:xfrm>
          <a:prstGeom prst="rightArrow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endParaRPr lang="en-US" sz="1050" kern="12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8269" name="Text Box 47"/>
          <p:cNvSpPr txBox="1">
            <a:spLocks noChangeArrowheads="1"/>
          </p:cNvSpPr>
          <p:nvPr/>
        </p:nvSpPr>
        <p:spPr bwMode="auto">
          <a:xfrm>
            <a:off x="1371601" y="4100514"/>
            <a:ext cx="1254919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>
              <a:spcBef>
                <a:spcPct val="50000"/>
              </a:spcBef>
              <a:buClrTx/>
            </a:pPr>
            <a:r>
              <a:rPr lang="en-US" sz="1350" b="1" kern="1200" dirty="0">
                <a:solidFill>
                  <a:srgbClr val="0000FF"/>
                </a:solidFill>
                <a:latin typeface="Calibri"/>
                <a:ea typeface="ＭＳ Ｐゴシック"/>
                <a:cs typeface="ＭＳ Ｐゴシック"/>
              </a:rPr>
              <a:t>Optimized Power Efficiency</a:t>
            </a:r>
          </a:p>
        </p:txBody>
      </p:sp>
      <p:sp>
        <p:nvSpPr>
          <p:cNvPr id="8270" name="Text Box 53"/>
          <p:cNvSpPr txBox="1">
            <a:spLocks noChangeArrowheads="1"/>
          </p:cNvSpPr>
          <p:nvPr/>
        </p:nvSpPr>
        <p:spPr bwMode="auto">
          <a:xfrm>
            <a:off x="2857501" y="4100514"/>
            <a:ext cx="1927622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>
              <a:spcBef>
                <a:spcPct val="50000"/>
              </a:spcBef>
              <a:buClrTx/>
            </a:pPr>
            <a:r>
              <a:rPr lang="en-US" sz="1350" b="1" kern="1200">
                <a:solidFill>
                  <a:srgbClr val="0000FF"/>
                </a:solidFill>
                <a:latin typeface="Calibri"/>
                <a:ea typeface="ＭＳ Ｐゴシック"/>
                <a:cs typeface="ＭＳ Ｐゴシック"/>
              </a:rPr>
              <a:t>Software driven rather than h/w-based</a:t>
            </a:r>
          </a:p>
        </p:txBody>
      </p:sp>
      <p:sp>
        <p:nvSpPr>
          <p:cNvPr id="8271" name="Text Box 26"/>
          <p:cNvSpPr txBox="1">
            <a:spLocks noChangeArrowheads="1"/>
          </p:cNvSpPr>
          <p:nvPr/>
        </p:nvSpPr>
        <p:spPr bwMode="auto">
          <a:xfrm>
            <a:off x="5029200" y="4100513"/>
            <a:ext cx="17716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ctr" defTabSz="685800">
              <a:buClrTx/>
            </a:pPr>
            <a:r>
              <a:rPr lang="en-US" sz="1350" b="1" kern="1200" dirty="0">
                <a:solidFill>
                  <a:srgbClr val="0000FF"/>
                </a:solidFill>
                <a:latin typeface="Calibri"/>
                <a:ea typeface="ＭＳ Ｐゴシック"/>
                <a:cs typeface="ＭＳ Ｐゴシック"/>
              </a:rPr>
              <a:t>Built using COTS </a:t>
            </a:r>
          </a:p>
          <a:p>
            <a:pPr algn="ctr" defTabSz="685800">
              <a:buClrTx/>
            </a:pPr>
            <a:r>
              <a:rPr lang="en-US" sz="1350" b="1" kern="1200" dirty="0">
                <a:solidFill>
                  <a:srgbClr val="0000FF"/>
                </a:solidFill>
                <a:latin typeface="Calibri"/>
                <a:ea typeface="ＭＳ Ｐゴシック"/>
                <a:cs typeface="ＭＳ Ｐゴシック"/>
              </a:rPr>
              <a:t>parts, mostly </a:t>
            </a:r>
          </a:p>
          <a:p>
            <a:pPr algn="ctr" defTabSz="685800">
              <a:buClrTx/>
            </a:pPr>
            <a:r>
              <a:rPr lang="en-US" sz="1350" b="1" kern="1200" dirty="0">
                <a:solidFill>
                  <a:srgbClr val="0000FF"/>
                </a:solidFill>
                <a:latin typeface="Calibri"/>
                <a:ea typeface="ＭＳ Ｐゴシック"/>
                <a:cs typeface="ＭＳ Ｐゴシック"/>
              </a:rPr>
              <a:t>discreet components</a:t>
            </a:r>
          </a:p>
          <a:p>
            <a:pPr algn="ctr" defTabSz="685800">
              <a:buClrTx/>
            </a:pPr>
            <a:endParaRPr lang="en-US" sz="1350" b="1" kern="1200" dirty="0">
              <a:solidFill>
                <a:srgbClr val="0000FF"/>
              </a:solidFill>
              <a:latin typeface="Calibri"/>
              <a:ea typeface="ＭＳ Ｐゴシック"/>
              <a:cs typeface="ＭＳ Ｐゴシック"/>
            </a:endParaRPr>
          </a:p>
        </p:txBody>
      </p:sp>
      <p:sp>
        <p:nvSpPr>
          <p:cNvPr id="48" name="Right Arrow 47"/>
          <p:cNvSpPr/>
          <p:nvPr/>
        </p:nvSpPr>
        <p:spPr bwMode="auto">
          <a:xfrm rot="10800000">
            <a:off x="6800850" y="1757363"/>
            <a:ext cx="171450" cy="285750"/>
          </a:xfrm>
          <a:prstGeom prst="rightArrow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endParaRPr lang="en-US" sz="1050" kern="12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9" name="Right Arrow 48"/>
          <p:cNvSpPr/>
          <p:nvPr/>
        </p:nvSpPr>
        <p:spPr bwMode="auto">
          <a:xfrm>
            <a:off x="6807994" y="2043113"/>
            <a:ext cx="171450" cy="285750"/>
          </a:xfrm>
          <a:prstGeom prst="rightArrow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endParaRPr lang="en-US" sz="1050" kern="12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51" name="Rectangle 6">
            <a:extLst>
              <a:ext uri="{FF2B5EF4-FFF2-40B4-BE49-F238E27FC236}">
                <a16:creationId xmlns:a16="http://schemas.microsoft.com/office/drawing/2014/main" id="{8CBBD4E1-0E17-66D0-A679-D8FDCD7B8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40868"/>
            <a:ext cx="68580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400" kern="1200" dirty="0">
                <a:solidFill>
                  <a:srgbClr val="0000FF"/>
                </a:solidFill>
                <a:latin typeface="Britannic Bold" panose="020B0903060703020204" pitchFamily="34" charset="0"/>
                <a:ea typeface="+mn-ea"/>
              </a:rPr>
              <a:t>Currently Utilized SDR’s Modular Architecture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68CEFDC-951E-E715-D76C-B9317C134F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94" y="32111"/>
            <a:ext cx="1839745" cy="417491"/>
          </a:xfrm>
          <a:prstGeom prst="rect">
            <a:avLst/>
          </a:prstGeom>
        </p:spPr>
      </p:pic>
      <p:sp>
        <p:nvSpPr>
          <p:cNvPr id="53" name="Slide Number Placeholder 8">
            <a:extLst>
              <a:ext uri="{FF2B5EF4-FFF2-40B4-BE49-F238E27FC236}">
                <a16:creationId xmlns:a16="http://schemas.microsoft.com/office/drawing/2014/main" id="{DC38B5EA-1F61-DF5B-FA65-E495A438BA2D}"/>
              </a:ext>
            </a:extLst>
          </p:cNvPr>
          <p:cNvSpPr txBox="1">
            <a:spLocks/>
          </p:cNvSpPr>
          <p:nvPr/>
        </p:nvSpPr>
        <p:spPr>
          <a:xfrm>
            <a:off x="7589520" y="4869657"/>
            <a:ext cx="41148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buClrTx/>
            </a:pPr>
            <a:fld id="{17FA691A-E459-46B2-B2B8-47D32C4F6B8D}" type="slidenum">
              <a:rPr lang="en-US" sz="105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 defTabSz="685800">
                <a:buClrTx/>
              </a:pPr>
              <a:t>12</a:t>
            </a:fld>
            <a:endParaRPr lang="en-US" sz="105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2"/>
          <p:cNvSpPr>
            <a:spLocks noChangeArrowheads="1"/>
          </p:cNvSpPr>
          <p:nvPr/>
        </p:nvSpPr>
        <p:spPr bwMode="auto">
          <a:xfrm>
            <a:off x="1300024" y="1060640"/>
            <a:ext cx="6572250" cy="3777701"/>
          </a:xfrm>
          <a:prstGeom prst="rect">
            <a:avLst/>
          </a:prstGeom>
          <a:gradFill rotWithShape="1">
            <a:gsLst>
              <a:gs pos="0">
                <a:srgbClr val="99CC00">
                  <a:alpha val="32001"/>
                </a:srgbClr>
              </a:gs>
              <a:gs pos="100000">
                <a:srgbClr val="F8F8F8"/>
              </a:gs>
            </a:gsLst>
            <a:lin ang="5400000" scaled="1"/>
          </a:gradFill>
          <a:ln w="38100" algn="ctr">
            <a:solidFill>
              <a:srgbClr val="CC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685800">
              <a:buClrTx/>
              <a:defRPr/>
            </a:pPr>
            <a:endParaRPr lang="en-US" sz="1350" kern="12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81" name="Oval 36"/>
          <p:cNvSpPr>
            <a:spLocks noChangeArrowheads="1"/>
          </p:cNvSpPr>
          <p:nvPr/>
        </p:nvSpPr>
        <p:spPr bwMode="auto">
          <a:xfrm rot="20916947">
            <a:off x="4644083" y="2460791"/>
            <a:ext cx="2637695" cy="2338762"/>
          </a:xfrm>
          <a:prstGeom prst="ellipse">
            <a:avLst/>
          </a:prstGeom>
          <a:solidFill>
            <a:srgbClr val="333399">
              <a:alpha val="14902"/>
            </a:srgbClr>
          </a:solidFill>
          <a:ln w="25400" algn="ctr">
            <a:noFill/>
            <a:round/>
            <a:headEnd/>
            <a:tailEnd/>
          </a:ln>
        </p:spPr>
        <p:txBody>
          <a:bodyPr wrap="none"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51" name="Oval 37"/>
          <p:cNvSpPr>
            <a:spLocks noChangeArrowheads="1"/>
          </p:cNvSpPr>
          <p:nvPr/>
        </p:nvSpPr>
        <p:spPr bwMode="auto">
          <a:xfrm rot="401915">
            <a:off x="4946077" y="1272388"/>
            <a:ext cx="1623029" cy="882639"/>
          </a:xfrm>
          <a:prstGeom prst="ellipse">
            <a:avLst/>
          </a:prstGeom>
          <a:solidFill>
            <a:srgbClr val="333399">
              <a:alpha val="14902"/>
            </a:srgbClr>
          </a:solidFill>
          <a:ln w="25400" algn="ctr">
            <a:noFill/>
            <a:round/>
            <a:headEnd/>
            <a:tailEnd/>
          </a:ln>
        </p:spPr>
        <p:txBody>
          <a:bodyPr wrap="none"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50" name="Line 68"/>
          <p:cNvSpPr>
            <a:spLocks noChangeShapeType="1"/>
          </p:cNvSpPr>
          <p:nvPr/>
        </p:nvSpPr>
        <p:spPr bwMode="auto">
          <a:xfrm>
            <a:off x="4799936" y="1795087"/>
            <a:ext cx="193589" cy="1310839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38" name="Oval 36"/>
          <p:cNvSpPr>
            <a:spLocks noChangeArrowheads="1"/>
          </p:cNvSpPr>
          <p:nvPr/>
        </p:nvSpPr>
        <p:spPr bwMode="auto">
          <a:xfrm rot="1115508">
            <a:off x="3940690" y="1426169"/>
            <a:ext cx="1492406" cy="1993604"/>
          </a:xfrm>
          <a:prstGeom prst="ellipse">
            <a:avLst/>
          </a:prstGeom>
          <a:solidFill>
            <a:srgbClr val="333399">
              <a:alpha val="14902"/>
            </a:srgbClr>
          </a:solidFill>
          <a:ln w="25400" algn="ctr">
            <a:noFill/>
            <a:round/>
            <a:headEnd/>
            <a:tailEnd/>
          </a:ln>
        </p:spPr>
        <p:txBody>
          <a:bodyPr wrap="none"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16" name="Oval 37"/>
          <p:cNvSpPr>
            <a:spLocks noChangeArrowheads="1"/>
          </p:cNvSpPr>
          <p:nvPr/>
        </p:nvSpPr>
        <p:spPr bwMode="auto">
          <a:xfrm rot="674706">
            <a:off x="5132585" y="2121940"/>
            <a:ext cx="1623029" cy="882639"/>
          </a:xfrm>
          <a:prstGeom prst="ellipse">
            <a:avLst/>
          </a:prstGeom>
          <a:solidFill>
            <a:srgbClr val="333399">
              <a:alpha val="14902"/>
            </a:srgbClr>
          </a:solidFill>
          <a:ln w="25400" algn="ctr">
            <a:noFill/>
            <a:round/>
            <a:headEnd/>
            <a:tailEnd/>
          </a:ln>
        </p:spPr>
        <p:txBody>
          <a:bodyPr wrap="none"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27" name="Oval 36"/>
          <p:cNvSpPr>
            <a:spLocks noChangeArrowheads="1"/>
          </p:cNvSpPr>
          <p:nvPr/>
        </p:nvSpPr>
        <p:spPr bwMode="auto">
          <a:xfrm>
            <a:off x="1367333" y="1453047"/>
            <a:ext cx="2885657" cy="1993604"/>
          </a:xfrm>
          <a:prstGeom prst="ellipse">
            <a:avLst/>
          </a:prstGeom>
          <a:solidFill>
            <a:srgbClr val="333399">
              <a:alpha val="14902"/>
            </a:srgbClr>
          </a:solidFill>
          <a:ln w="25400" algn="ctr">
            <a:noFill/>
            <a:round/>
            <a:headEnd/>
            <a:tailEnd/>
          </a:ln>
        </p:spPr>
        <p:txBody>
          <a:bodyPr wrap="none"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82" name="Oval 3"/>
          <p:cNvSpPr>
            <a:spLocks noChangeArrowheads="1"/>
          </p:cNvSpPr>
          <p:nvPr/>
        </p:nvSpPr>
        <p:spPr bwMode="auto">
          <a:xfrm rot="16200000">
            <a:off x="3425951" y="2858882"/>
            <a:ext cx="926291" cy="2783171"/>
          </a:xfrm>
          <a:prstGeom prst="ellipse">
            <a:avLst/>
          </a:prstGeom>
          <a:solidFill>
            <a:srgbClr val="333399">
              <a:alpha val="14902"/>
            </a:srgbClr>
          </a:solidFill>
          <a:ln w="25400" algn="ctr">
            <a:noFill/>
            <a:round/>
            <a:headEnd/>
            <a:tailEnd/>
          </a:ln>
        </p:spPr>
        <p:txBody>
          <a:bodyPr wrap="none"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84" name="Line 68"/>
          <p:cNvSpPr>
            <a:spLocks noChangeShapeType="1"/>
          </p:cNvSpPr>
          <p:nvPr/>
        </p:nvSpPr>
        <p:spPr bwMode="auto">
          <a:xfrm>
            <a:off x="5562313" y="2432772"/>
            <a:ext cx="924212" cy="520067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85" name="Line 68"/>
          <p:cNvSpPr>
            <a:spLocks noChangeShapeType="1"/>
          </p:cNvSpPr>
          <p:nvPr/>
        </p:nvSpPr>
        <p:spPr bwMode="auto">
          <a:xfrm flipH="1" flipV="1">
            <a:off x="5562313" y="2447242"/>
            <a:ext cx="784195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93" name="Line 68"/>
          <p:cNvSpPr>
            <a:spLocks noChangeShapeType="1"/>
          </p:cNvSpPr>
          <p:nvPr/>
        </p:nvSpPr>
        <p:spPr bwMode="auto">
          <a:xfrm>
            <a:off x="4993524" y="3105926"/>
            <a:ext cx="704231" cy="672343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05" name="Picture 19" descr="PERD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243638" y="2363744"/>
            <a:ext cx="205740" cy="188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" name="Rounded Rectangle 112"/>
          <p:cNvSpPr/>
          <p:nvPr/>
        </p:nvSpPr>
        <p:spPr>
          <a:xfrm>
            <a:off x="6572250" y="2909930"/>
            <a:ext cx="1036142" cy="263394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788" kern="1200" dirty="0">
                <a:solidFill>
                  <a:srgbClr val="0000FF"/>
                </a:solidFill>
                <a:latin typeface="Calibri"/>
              </a:rPr>
              <a:t>Roaming players are supported</a:t>
            </a:r>
            <a:endParaRPr lang="en-US" sz="788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Freeform 134"/>
          <p:cNvSpPr/>
          <p:nvPr/>
        </p:nvSpPr>
        <p:spPr>
          <a:xfrm>
            <a:off x="6396039" y="2952839"/>
            <a:ext cx="157305" cy="676287"/>
          </a:xfrm>
          <a:custGeom>
            <a:avLst/>
            <a:gdLst>
              <a:gd name="connsiteX0" fmla="*/ 158750 w 209740"/>
              <a:gd name="connsiteY0" fmla="*/ 0 h 901716"/>
              <a:gd name="connsiteX1" fmla="*/ 127000 w 209740"/>
              <a:gd name="connsiteY1" fmla="*/ 25400 h 901716"/>
              <a:gd name="connsiteX2" fmla="*/ 114300 w 209740"/>
              <a:gd name="connsiteY2" fmla="*/ 44450 h 901716"/>
              <a:gd name="connsiteX3" fmla="*/ 95250 w 209740"/>
              <a:gd name="connsiteY3" fmla="*/ 63500 h 901716"/>
              <a:gd name="connsiteX4" fmla="*/ 82550 w 209740"/>
              <a:gd name="connsiteY4" fmla="*/ 114300 h 901716"/>
              <a:gd name="connsiteX5" fmla="*/ 88900 w 209740"/>
              <a:gd name="connsiteY5" fmla="*/ 196850 h 901716"/>
              <a:gd name="connsiteX6" fmla="*/ 101600 w 209740"/>
              <a:gd name="connsiteY6" fmla="*/ 241300 h 901716"/>
              <a:gd name="connsiteX7" fmla="*/ 133350 w 209740"/>
              <a:gd name="connsiteY7" fmla="*/ 279400 h 901716"/>
              <a:gd name="connsiteX8" fmla="*/ 146050 w 209740"/>
              <a:gd name="connsiteY8" fmla="*/ 317500 h 901716"/>
              <a:gd name="connsiteX9" fmla="*/ 177800 w 209740"/>
              <a:gd name="connsiteY9" fmla="*/ 374650 h 901716"/>
              <a:gd name="connsiteX10" fmla="*/ 133350 w 209740"/>
              <a:gd name="connsiteY10" fmla="*/ 400050 h 901716"/>
              <a:gd name="connsiteX11" fmla="*/ 95250 w 209740"/>
              <a:gd name="connsiteY11" fmla="*/ 431800 h 901716"/>
              <a:gd name="connsiteX12" fmla="*/ 57150 w 209740"/>
              <a:gd name="connsiteY12" fmla="*/ 444500 h 901716"/>
              <a:gd name="connsiteX13" fmla="*/ 38100 w 209740"/>
              <a:gd name="connsiteY13" fmla="*/ 450850 h 901716"/>
              <a:gd name="connsiteX14" fmla="*/ 25400 w 209740"/>
              <a:gd name="connsiteY14" fmla="*/ 469900 h 901716"/>
              <a:gd name="connsiteX15" fmla="*/ 6350 w 209740"/>
              <a:gd name="connsiteY15" fmla="*/ 482600 h 901716"/>
              <a:gd name="connsiteX16" fmla="*/ 0 w 209740"/>
              <a:gd name="connsiteY16" fmla="*/ 501650 h 901716"/>
              <a:gd name="connsiteX17" fmla="*/ 6350 w 209740"/>
              <a:gd name="connsiteY17" fmla="*/ 527050 h 901716"/>
              <a:gd name="connsiteX18" fmla="*/ 44450 w 209740"/>
              <a:gd name="connsiteY18" fmla="*/ 514350 h 901716"/>
              <a:gd name="connsiteX19" fmla="*/ 44450 w 209740"/>
              <a:gd name="connsiteY19" fmla="*/ 584200 h 901716"/>
              <a:gd name="connsiteX20" fmla="*/ 63500 w 209740"/>
              <a:gd name="connsiteY20" fmla="*/ 590550 h 901716"/>
              <a:gd name="connsiteX21" fmla="*/ 95250 w 209740"/>
              <a:gd name="connsiteY21" fmla="*/ 584200 h 901716"/>
              <a:gd name="connsiteX22" fmla="*/ 152400 w 209740"/>
              <a:gd name="connsiteY22" fmla="*/ 596900 h 901716"/>
              <a:gd name="connsiteX23" fmla="*/ 171450 w 209740"/>
              <a:gd name="connsiteY23" fmla="*/ 609600 h 901716"/>
              <a:gd name="connsiteX24" fmla="*/ 184150 w 209740"/>
              <a:gd name="connsiteY24" fmla="*/ 647700 h 901716"/>
              <a:gd name="connsiteX25" fmla="*/ 171450 w 209740"/>
              <a:gd name="connsiteY25" fmla="*/ 685800 h 901716"/>
              <a:gd name="connsiteX26" fmla="*/ 165100 w 209740"/>
              <a:gd name="connsiteY26" fmla="*/ 704850 h 901716"/>
              <a:gd name="connsiteX27" fmla="*/ 133350 w 209740"/>
              <a:gd name="connsiteY27" fmla="*/ 762000 h 901716"/>
              <a:gd name="connsiteX28" fmla="*/ 158750 w 209740"/>
              <a:gd name="connsiteY28" fmla="*/ 800100 h 901716"/>
              <a:gd name="connsiteX29" fmla="*/ 196850 w 209740"/>
              <a:gd name="connsiteY29" fmla="*/ 819150 h 901716"/>
              <a:gd name="connsiteX30" fmla="*/ 209550 w 209740"/>
              <a:gd name="connsiteY30" fmla="*/ 838200 h 901716"/>
              <a:gd name="connsiteX31" fmla="*/ 203200 w 209740"/>
              <a:gd name="connsiteY31" fmla="*/ 863600 h 901716"/>
              <a:gd name="connsiteX32" fmla="*/ 184150 w 209740"/>
              <a:gd name="connsiteY32" fmla="*/ 901700 h 90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09740" h="901716">
                <a:moveTo>
                  <a:pt x="158750" y="0"/>
                </a:moveTo>
                <a:cubicBezTo>
                  <a:pt x="148167" y="8467"/>
                  <a:pt x="136584" y="15816"/>
                  <a:pt x="127000" y="25400"/>
                </a:cubicBezTo>
                <a:cubicBezTo>
                  <a:pt x="121604" y="30796"/>
                  <a:pt x="119186" y="38587"/>
                  <a:pt x="114300" y="44450"/>
                </a:cubicBezTo>
                <a:cubicBezTo>
                  <a:pt x="108551" y="51349"/>
                  <a:pt x="101600" y="57150"/>
                  <a:pt x="95250" y="63500"/>
                </a:cubicBezTo>
                <a:cubicBezTo>
                  <a:pt x="90239" y="78532"/>
                  <a:pt x="82550" y="98975"/>
                  <a:pt x="82550" y="114300"/>
                </a:cubicBezTo>
                <a:cubicBezTo>
                  <a:pt x="82550" y="141898"/>
                  <a:pt x="85675" y="169441"/>
                  <a:pt x="88900" y="196850"/>
                </a:cubicBezTo>
                <a:cubicBezTo>
                  <a:pt x="89526" y="202171"/>
                  <a:pt x="98125" y="234351"/>
                  <a:pt x="101600" y="241300"/>
                </a:cubicBezTo>
                <a:cubicBezTo>
                  <a:pt x="110441" y="258981"/>
                  <a:pt x="119306" y="265356"/>
                  <a:pt x="133350" y="279400"/>
                </a:cubicBezTo>
                <a:cubicBezTo>
                  <a:pt x="137583" y="292100"/>
                  <a:pt x="138624" y="306361"/>
                  <a:pt x="146050" y="317500"/>
                </a:cubicBezTo>
                <a:cubicBezTo>
                  <a:pt x="175163" y="361169"/>
                  <a:pt x="166623" y="341120"/>
                  <a:pt x="177800" y="374650"/>
                </a:cubicBezTo>
                <a:cubicBezTo>
                  <a:pt x="152688" y="383021"/>
                  <a:pt x="157814" y="379081"/>
                  <a:pt x="133350" y="400050"/>
                </a:cubicBezTo>
                <a:cubicBezTo>
                  <a:pt x="117246" y="413854"/>
                  <a:pt x="114682" y="423163"/>
                  <a:pt x="95250" y="431800"/>
                </a:cubicBezTo>
                <a:cubicBezTo>
                  <a:pt x="83017" y="437237"/>
                  <a:pt x="69850" y="440267"/>
                  <a:pt x="57150" y="444500"/>
                </a:cubicBezTo>
                <a:lnTo>
                  <a:pt x="38100" y="450850"/>
                </a:lnTo>
                <a:cubicBezTo>
                  <a:pt x="33867" y="457200"/>
                  <a:pt x="30796" y="464504"/>
                  <a:pt x="25400" y="469900"/>
                </a:cubicBezTo>
                <a:cubicBezTo>
                  <a:pt x="20004" y="475296"/>
                  <a:pt x="11118" y="476641"/>
                  <a:pt x="6350" y="482600"/>
                </a:cubicBezTo>
                <a:cubicBezTo>
                  <a:pt x="2169" y="487827"/>
                  <a:pt x="2117" y="495300"/>
                  <a:pt x="0" y="501650"/>
                </a:cubicBezTo>
                <a:cubicBezTo>
                  <a:pt x="2117" y="510117"/>
                  <a:pt x="-2041" y="524652"/>
                  <a:pt x="6350" y="527050"/>
                </a:cubicBezTo>
                <a:cubicBezTo>
                  <a:pt x="19222" y="530728"/>
                  <a:pt x="44450" y="514350"/>
                  <a:pt x="44450" y="514350"/>
                </a:cubicBezTo>
                <a:cubicBezTo>
                  <a:pt x="39863" y="537285"/>
                  <a:pt x="31210" y="561031"/>
                  <a:pt x="44450" y="584200"/>
                </a:cubicBezTo>
                <a:cubicBezTo>
                  <a:pt x="47771" y="590012"/>
                  <a:pt x="57150" y="588433"/>
                  <a:pt x="63500" y="590550"/>
                </a:cubicBezTo>
                <a:cubicBezTo>
                  <a:pt x="74083" y="588433"/>
                  <a:pt x="84457" y="584200"/>
                  <a:pt x="95250" y="584200"/>
                </a:cubicBezTo>
                <a:cubicBezTo>
                  <a:pt x="105005" y="584200"/>
                  <a:pt x="139304" y="590352"/>
                  <a:pt x="152400" y="596900"/>
                </a:cubicBezTo>
                <a:cubicBezTo>
                  <a:pt x="159226" y="600313"/>
                  <a:pt x="165100" y="605367"/>
                  <a:pt x="171450" y="609600"/>
                </a:cubicBezTo>
                <a:cubicBezTo>
                  <a:pt x="175683" y="622300"/>
                  <a:pt x="188383" y="635000"/>
                  <a:pt x="184150" y="647700"/>
                </a:cubicBezTo>
                <a:lnTo>
                  <a:pt x="171450" y="685800"/>
                </a:lnTo>
                <a:cubicBezTo>
                  <a:pt x="169333" y="692150"/>
                  <a:pt x="168813" y="699281"/>
                  <a:pt x="165100" y="704850"/>
                </a:cubicBezTo>
                <a:cubicBezTo>
                  <a:pt x="135987" y="748519"/>
                  <a:pt x="144527" y="728470"/>
                  <a:pt x="133350" y="762000"/>
                </a:cubicBezTo>
                <a:cubicBezTo>
                  <a:pt x="141817" y="774700"/>
                  <a:pt x="144270" y="795273"/>
                  <a:pt x="158750" y="800100"/>
                </a:cubicBezTo>
                <a:cubicBezTo>
                  <a:pt x="185040" y="808863"/>
                  <a:pt x="172231" y="802737"/>
                  <a:pt x="196850" y="819150"/>
                </a:cubicBezTo>
                <a:cubicBezTo>
                  <a:pt x="201083" y="825500"/>
                  <a:pt x="208471" y="830645"/>
                  <a:pt x="209550" y="838200"/>
                </a:cubicBezTo>
                <a:cubicBezTo>
                  <a:pt x="210784" y="846840"/>
                  <a:pt x="205708" y="855241"/>
                  <a:pt x="203200" y="863600"/>
                </a:cubicBezTo>
                <a:cubicBezTo>
                  <a:pt x="191168" y="903708"/>
                  <a:pt x="203676" y="901700"/>
                  <a:pt x="184150" y="90170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9" name="Picture 18" descr="PERD8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424613" y="2880448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" name="Rounded Rectangle 136"/>
          <p:cNvSpPr/>
          <p:nvPr/>
        </p:nvSpPr>
        <p:spPr>
          <a:xfrm>
            <a:off x="6564808" y="2290847"/>
            <a:ext cx="1036142" cy="470519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788" kern="1200" dirty="0">
                <a:solidFill>
                  <a:srgbClr val="0000FF"/>
                </a:solidFill>
                <a:latin typeface="Calibri"/>
              </a:rPr>
              <a:t>Some players can be assigned higher downlink rates, on-the-fly adjustments</a:t>
            </a:r>
            <a:endParaRPr lang="en-US" sz="788" kern="12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4613022" y="1492892"/>
            <a:ext cx="373820" cy="413147"/>
            <a:chOff x="4626699" y="1418903"/>
            <a:chExt cx="498427" cy="550863"/>
          </a:xfrm>
        </p:grpSpPr>
        <p:pic>
          <p:nvPicPr>
            <p:cNvPr id="140" name="Picture 16" descr="PERBC"/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4720337" y="1685603"/>
              <a:ext cx="311150" cy="284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1" name="Text Box 14"/>
            <p:cNvSpPr txBox="1">
              <a:spLocks noChangeArrowheads="1"/>
            </p:cNvSpPr>
            <p:nvPr/>
          </p:nvSpPr>
          <p:spPr bwMode="auto">
            <a:xfrm>
              <a:off x="4626699" y="1418903"/>
              <a:ext cx="498427" cy="33855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1050" kern="1200" dirty="0" err="1">
                  <a:solidFill>
                    <a:srgbClr val="00B0F0"/>
                  </a:solidFill>
                  <a:latin typeface="Calibri"/>
                  <a:ea typeface="+mn-ea"/>
                </a:rPr>
                <a:t>Rpt</a:t>
              </a:r>
              <a:endParaRPr lang="en-US" sz="1050" kern="1200" dirty="0">
                <a:solidFill>
                  <a:srgbClr val="00B0F0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142" name="Rounded Rectangle 141"/>
          <p:cNvSpPr/>
          <p:nvPr/>
        </p:nvSpPr>
        <p:spPr>
          <a:xfrm>
            <a:off x="3947936" y="2496770"/>
            <a:ext cx="1119711" cy="52919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788" kern="1200" dirty="0">
                <a:solidFill>
                  <a:srgbClr val="0000FF"/>
                </a:solidFill>
                <a:latin typeface="Calibri"/>
              </a:rPr>
              <a:t>Reception of the downlinks from players by more than one GS is allowed</a:t>
            </a:r>
          </a:p>
        </p:txBody>
      </p:sp>
      <p:sp>
        <p:nvSpPr>
          <p:cNvPr id="143" name="Rounded Rectangular Callout 142"/>
          <p:cNvSpPr/>
          <p:nvPr/>
        </p:nvSpPr>
        <p:spPr>
          <a:xfrm>
            <a:off x="3107978" y="1222429"/>
            <a:ext cx="1410851" cy="382340"/>
          </a:xfrm>
          <a:prstGeom prst="wedgeRoundRectCallout">
            <a:avLst>
              <a:gd name="adj1" fmla="val 64497"/>
              <a:gd name="adj2" fmla="val 102315"/>
              <a:gd name="adj3" fmla="val 16667"/>
            </a:avLst>
          </a:prstGeom>
          <a:solidFill>
            <a:srgbClr val="99CC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825" kern="1200" dirty="0">
                <a:solidFill>
                  <a:prstClr val="black"/>
                </a:solidFill>
                <a:latin typeface="Calibri"/>
              </a:rPr>
              <a:t>The Repeaters (</a:t>
            </a:r>
            <a:r>
              <a:rPr lang="en-US" sz="825" kern="1200" dirty="0" err="1">
                <a:solidFill>
                  <a:prstClr val="black"/>
                </a:solidFill>
                <a:latin typeface="Calibri"/>
              </a:rPr>
              <a:t>Rpt</a:t>
            </a:r>
            <a:r>
              <a:rPr lang="en-US" sz="825" kern="1200" dirty="0">
                <a:solidFill>
                  <a:prstClr val="black"/>
                </a:solidFill>
                <a:latin typeface="Calibri"/>
              </a:rPr>
              <a:t>) provide adequate RF coverage</a:t>
            </a:r>
          </a:p>
        </p:txBody>
      </p:sp>
      <p:pic>
        <p:nvPicPr>
          <p:cNvPr id="92" name="Picture 18" descr="PERD8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924943" y="3043061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4" name="Line 68"/>
          <p:cNvSpPr>
            <a:spLocks noChangeShapeType="1"/>
          </p:cNvSpPr>
          <p:nvPr/>
        </p:nvSpPr>
        <p:spPr bwMode="auto">
          <a:xfrm>
            <a:off x="2041923" y="3991307"/>
            <a:ext cx="1069131" cy="365721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11" name="Picture 6" descr="PERC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1874044" y="3846429"/>
            <a:ext cx="335756" cy="307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" name="Text Box 14"/>
          <p:cNvSpPr txBox="1">
            <a:spLocks noChangeArrowheads="1"/>
          </p:cNvSpPr>
          <p:nvPr/>
        </p:nvSpPr>
        <p:spPr bwMode="auto">
          <a:xfrm>
            <a:off x="1314450" y="3809314"/>
            <a:ext cx="684226" cy="30008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>
              <a:buClrTx/>
              <a:defRPr/>
            </a:pPr>
            <a:r>
              <a:rPr lang="en-US" sz="1350" kern="1200" dirty="0">
                <a:solidFill>
                  <a:srgbClr val="FF00FF"/>
                </a:solidFill>
                <a:latin typeface="Calibri"/>
                <a:ea typeface="+mn-ea"/>
              </a:rPr>
              <a:t>Master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1600200" y="4143464"/>
            <a:ext cx="898410" cy="498489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788" kern="1200" dirty="0">
                <a:solidFill>
                  <a:srgbClr val="0000FF"/>
                </a:solidFill>
                <a:latin typeface="Calibri"/>
              </a:rPr>
              <a:t>When available, land-lines are used to connect to </a:t>
            </a:r>
            <a:r>
              <a:rPr lang="en-US" sz="788" kern="1200" dirty="0" err="1">
                <a:solidFill>
                  <a:srgbClr val="0000FF"/>
                </a:solidFill>
                <a:latin typeface="Calibri"/>
              </a:rPr>
              <a:t>Rpts</a:t>
            </a:r>
            <a:endParaRPr lang="en-US" sz="788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5" name="Rounded Rectangle 144"/>
          <p:cNvSpPr/>
          <p:nvPr/>
        </p:nvSpPr>
        <p:spPr>
          <a:xfrm rot="1122247">
            <a:off x="2330962" y="4108823"/>
            <a:ext cx="491051" cy="13385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600" kern="1200" dirty="0">
                <a:solidFill>
                  <a:prstClr val="black"/>
                </a:solidFill>
                <a:latin typeface="Calibri"/>
              </a:rPr>
              <a:t>Ethernet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4266817" y="3591232"/>
            <a:ext cx="1205552" cy="52919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788" kern="1200" dirty="0">
                <a:solidFill>
                  <a:srgbClr val="0000FF"/>
                </a:solidFill>
                <a:latin typeface="Calibri"/>
              </a:rPr>
              <a:t>Players that are outside of the </a:t>
            </a:r>
            <a:r>
              <a:rPr lang="en-US" sz="788" kern="1200" dirty="0" err="1">
                <a:solidFill>
                  <a:srgbClr val="0000FF"/>
                </a:solidFill>
                <a:latin typeface="Calibri"/>
              </a:rPr>
              <a:t>Rpt</a:t>
            </a:r>
            <a:r>
              <a:rPr lang="en-US" sz="788" kern="1200" dirty="0">
                <a:solidFill>
                  <a:srgbClr val="0000FF"/>
                </a:solidFill>
                <a:latin typeface="Calibri"/>
              </a:rPr>
              <a:t> coverage use neighbors to relay their data</a:t>
            </a:r>
          </a:p>
        </p:txBody>
      </p:sp>
      <p:sp>
        <p:nvSpPr>
          <p:cNvPr id="154" name="Line 68"/>
          <p:cNvSpPr>
            <a:spLocks noChangeShapeType="1"/>
          </p:cNvSpPr>
          <p:nvPr/>
        </p:nvSpPr>
        <p:spPr bwMode="auto">
          <a:xfrm>
            <a:off x="3111054" y="4340811"/>
            <a:ext cx="1157151" cy="238277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10" name="Picture 18" descr="PERD8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199624" y="4516222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6" name="Line 68"/>
          <p:cNvSpPr>
            <a:spLocks noChangeShapeType="1"/>
          </p:cNvSpPr>
          <p:nvPr/>
        </p:nvSpPr>
        <p:spPr bwMode="auto">
          <a:xfrm flipV="1">
            <a:off x="3111053" y="3928441"/>
            <a:ext cx="905462" cy="428586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2924142" y="4050443"/>
            <a:ext cx="373820" cy="413147"/>
            <a:chOff x="1887562" y="4844989"/>
            <a:chExt cx="498427" cy="550863"/>
          </a:xfrm>
        </p:grpSpPr>
        <p:pic>
          <p:nvPicPr>
            <p:cNvPr id="125" name="Picture 16" descr="PERBC"/>
            <p:cNvPicPr>
              <a:picLocks noChangeAspect="1" noChangeArrowheads="1"/>
            </p:cNvPicPr>
            <p:nvPr>
              <p:custDataLst>
                <p:tags r:id="rId24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1981200" y="5111689"/>
              <a:ext cx="311150" cy="284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6" name="Text Box 14"/>
            <p:cNvSpPr txBox="1">
              <a:spLocks noChangeArrowheads="1"/>
            </p:cNvSpPr>
            <p:nvPr/>
          </p:nvSpPr>
          <p:spPr bwMode="auto">
            <a:xfrm>
              <a:off x="1887562" y="4844989"/>
              <a:ext cx="498427" cy="33855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1050" kern="1200" dirty="0" err="1">
                  <a:solidFill>
                    <a:srgbClr val="00B0F0"/>
                  </a:solidFill>
                  <a:latin typeface="Calibri"/>
                  <a:ea typeface="+mn-ea"/>
                </a:rPr>
                <a:t>Rpt</a:t>
              </a:r>
              <a:endParaRPr lang="en-US" sz="1050" kern="1200" dirty="0">
                <a:solidFill>
                  <a:srgbClr val="00B0F0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157" name="Line 68"/>
          <p:cNvSpPr>
            <a:spLocks noChangeShapeType="1"/>
          </p:cNvSpPr>
          <p:nvPr/>
        </p:nvSpPr>
        <p:spPr bwMode="auto">
          <a:xfrm flipV="1">
            <a:off x="4016515" y="3537517"/>
            <a:ext cx="183109" cy="390924"/>
          </a:xfrm>
          <a:prstGeom prst="line">
            <a:avLst/>
          </a:prstGeom>
          <a:noFill/>
          <a:ln w="25400">
            <a:solidFill>
              <a:srgbClr val="FF9933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55" name="Picture 18" descr="PERD8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3947935" y="3865576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" name="Picture 18" descr="PERD8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131044" y="3474652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" name="Rounded Rectangular Callout 172"/>
          <p:cNvSpPr/>
          <p:nvPr/>
        </p:nvSpPr>
        <p:spPr>
          <a:xfrm>
            <a:off x="1560950" y="1219025"/>
            <a:ext cx="1410851" cy="382340"/>
          </a:xfrm>
          <a:prstGeom prst="wedgeRoundRectCallout">
            <a:avLst>
              <a:gd name="adj1" fmla="val 57767"/>
              <a:gd name="adj2" fmla="val 290200"/>
              <a:gd name="adj3" fmla="val 16667"/>
            </a:avLst>
          </a:prstGeom>
          <a:solidFill>
            <a:srgbClr val="99CC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825" kern="1200" dirty="0">
                <a:solidFill>
                  <a:prstClr val="black"/>
                </a:solidFill>
                <a:latin typeface="Calibri"/>
              </a:rPr>
              <a:t>Repeaters (</a:t>
            </a:r>
            <a:r>
              <a:rPr lang="en-US" sz="825" kern="1200" dirty="0" err="1">
                <a:solidFill>
                  <a:prstClr val="black"/>
                </a:solidFill>
                <a:latin typeface="Calibri"/>
              </a:rPr>
              <a:t>Rpt</a:t>
            </a:r>
            <a:r>
              <a:rPr lang="en-US" sz="825" kern="1200" dirty="0">
                <a:solidFill>
                  <a:prstClr val="black"/>
                </a:solidFill>
                <a:latin typeface="Calibri"/>
              </a:rPr>
              <a:t>) support multiple sub-networks</a:t>
            </a:r>
          </a:p>
        </p:txBody>
      </p:sp>
      <p:grpSp>
        <p:nvGrpSpPr>
          <p:cNvPr id="167" name="Group 37"/>
          <p:cNvGrpSpPr>
            <a:grpSpLocks/>
          </p:cNvGrpSpPr>
          <p:nvPr/>
        </p:nvGrpSpPr>
        <p:grpSpPr bwMode="auto">
          <a:xfrm>
            <a:off x="1235133" y="2546456"/>
            <a:ext cx="1543050" cy="726948"/>
            <a:chOff x="2765425" y="2189163"/>
            <a:chExt cx="3565525" cy="1682750"/>
          </a:xfrm>
        </p:grpSpPr>
        <p:grpSp>
          <p:nvGrpSpPr>
            <p:cNvPr id="168" name="Group 167"/>
            <p:cNvGrpSpPr>
              <a:grpSpLocks/>
            </p:cNvGrpSpPr>
            <p:nvPr/>
          </p:nvGrpSpPr>
          <p:grpSpPr bwMode="auto">
            <a:xfrm>
              <a:off x="2765425" y="2189163"/>
              <a:ext cx="3565525" cy="1682750"/>
              <a:chOff x="1323" y="1152"/>
              <a:chExt cx="843" cy="861"/>
            </a:xfrm>
          </p:grpSpPr>
          <p:sp>
            <p:nvSpPr>
              <p:cNvPr id="170" name="Oval 25"/>
              <p:cNvSpPr>
                <a:spLocks noChangeArrowheads="1"/>
              </p:cNvSpPr>
              <p:nvPr/>
            </p:nvSpPr>
            <p:spPr bwMode="auto">
              <a:xfrm>
                <a:off x="1323" y="1170"/>
                <a:ext cx="843" cy="843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  <a:defRPr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71" name="Oval 26"/>
              <p:cNvSpPr>
                <a:spLocks noChangeArrowheads="1"/>
              </p:cNvSpPr>
              <p:nvPr/>
            </p:nvSpPr>
            <p:spPr bwMode="auto">
              <a:xfrm>
                <a:off x="1392" y="1152"/>
                <a:ext cx="720" cy="720"/>
              </a:xfrm>
              <a:prstGeom prst="ellipse">
                <a:avLst/>
              </a:pr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defRPr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72" name="Oval 27"/>
              <p:cNvSpPr>
                <a:spLocks noChangeArrowheads="1"/>
              </p:cNvSpPr>
              <p:nvPr/>
            </p:nvSpPr>
            <p:spPr bwMode="auto">
              <a:xfrm>
                <a:off x="1488" y="1205"/>
                <a:ext cx="528" cy="33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  <a:defRPr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69" name="TextBox 28"/>
            <p:cNvSpPr txBox="1">
              <a:spLocks noChangeArrowheads="1"/>
            </p:cNvSpPr>
            <p:nvPr/>
          </p:nvSpPr>
          <p:spPr bwMode="auto">
            <a:xfrm>
              <a:off x="3903317" y="2849561"/>
              <a:ext cx="1289754" cy="587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spcBef>
                  <a:spcPct val="5000"/>
                </a:spcBef>
                <a:buClrTx/>
                <a:defRPr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Team2</a:t>
              </a:r>
            </a:p>
          </p:txBody>
        </p:sp>
      </p:grpSp>
      <p:grpSp>
        <p:nvGrpSpPr>
          <p:cNvPr id="162" name="Group 36"/>
          <p:cNvGrpSpPr>
            <a:grpSpLocks/>
          </p:cNvGrpSpPr>
          <p:nvPr/>
        </p:nvGrpSpPr>
        <p:grpSpPr bwMode="auto">
          <a:xfrm>
            <a:off x="1428750" y="1741216"/>
            <a:ext cx="1349434" cy="630596"/>
            <a:chOff x="80963" y="2189163"/>
            <a:chExt cx="3063875" cy="1377950"/>
          </a:xfrm>
        </p:grpSpPr>
        <p:grpSp>
          <p:nvGrpSpPr>
            <p:cNvPr id="163" name="Group 35"/>
            <p:cNvGrpSpPr>
              <a:grpSpLocks/>
            </p:cNvGrpSpPr>
            <p:nvPr/>
          </p:nvGrpSpPr>
          <p:grpSpPr bwMode="auto">
            <a:xfrm>
              <a:off x="80963" y="2189163"/>
              <a:ext cx="3063875" cy="1377950"/>
              <a:chOff x="80963" y="2189163"/>
              <a:chExt cx="3063875" cy="1377950"/>
            </a:xfrm>
          </p:grpSpPr>
          <p:sp>
            <p:nvSpPr>
              <p:cNvPr id="165" name="Oval 26"/>
              <p:cNvSpPr>
                <a:spLocks noChangeArrowheads="1"/>
              </p:cNvSpPr>
              <p:nvPr/>
            </p:nvSpPr>
            <p:spPr bwMode="auto">
              <a:xfrm>
                <a:off x="80963" y="2189163"/>
                <a:ext cx="3063875" cy="1377950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defRPr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66" name="Oval 27"/>
              <p:cNvSpPr>
                <a:spLocks noChangeArrowheads="1"/>
              </p:cNvSpPr>
              <p:nvPr/>
            </p:nvSpPr>
            <p:spPr bwMode="auto">
              <a:xfrm>
                <a:off x="488950" y="2281238"/>
                <a:ext cx="2246313" cy="642937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  <a:defRPr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64" name="TextBox 27"/>
            <p:cNvSpPr txBox="1">
              <a:spLocks noChangeArrowheads="1"/>
            </p:cNvSpPr>
            <p:nvPr/>
          </p:nvSpPr>
          <p:spPr bwMode="auto">
            <a:xfrm>
              <a:off x="977668" y="2849565"/>
              <a:ext cx="1267310" cy="554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spcBef>
                  <a:spcPct val="5000"/>
                </a:spcBef>
                <a:buClrTx/>
                <a:defRPr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Team1</a:t>
              </a:r>
              <a:endParaRPr lang="en-US" sz="1350" kern="1200" dirty="0">
                <a:solidFill>
                  <a:srgbClr val="0000CC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181" name="Line 68"/>
          <p:cNvSpPr>
            <a:spLocks noChangeShapeType="1"/>
          </p:cNvSpPr>
          <p:nvPr/>
        </p:nvSpPr>
        <p:spPr bwMode="auto">
          <a:xfrm flipV="1">
            <a:off x="5562313" y="2199313"/>
            <a:ext cx="320037" cy="251192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04" name="Picture 17" descr="PERD8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5813768" y="2130777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3" name="Straight Arrow Connector 182"/>
          <p:cNvCxnSpPr>
            <a:endCxn id="119" idx="2"/>
          </p:cNvCxnSpPr>
          <p:nvPr/>
        </p:nvCxnSpPr>
        <p:spPr>
          <a:xfrm flipV="1">
            <a:off x="2127866" y="2654292"/>
            <a:ext cx="954690" cy="1230539"/>
          </a:xfrm>
          <a:prstGeom prst="straightConnector1">
            <a:avLst/>
          </a:prstGeom>
          <a:ln w="12700">
            <a:solidFill>
              <a:srgbClr val="CC339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Line 68"/>
          <p:cNvSpPr>
            <a:spLocks noChangeShapeType="1"/>
          </p:cNvSpPr>
          <p:nvPr/>
        </p:nvSpPr>
        <p:spPr bwMode="auto">
          <a:xfrm>
            <a:off x="1578202" y="2123623"/>
            <a:ext cx="1504355" cy="424106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87" name="Line 68"/>
          <p:cNvSpPr>
            <a:spLocks noChangeShapeType="1"/>
          </p:cNvSpPr>
          <p:nvPr/>
        </p:nvSpPr>
        <p:spPr bwMode="auto">
          <a:xfrm>
            <a:off x="2339572" y="2256508"/>
            <a:ext cx="742984" cy="291223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88" name="Line 68"/>
          <p:cNvSpPr>
            <a:spLocks noChangeShapeType="1"/>
          </p:cNvSpPr>
          <p:nvPr/>
        </p:nvSpPr>
        <p:spPr bwMode="auto">
          <a:xfrm>
            <a:off x="2127868" y="2012911"/>
            <a:ext cx="954689" cy="531494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89" name="Line 68"/>
          <p:cNvSpPr>
            <a:spLocks noChangeShapeType="1"/>
          </p:cNvSpPr>
          <p:nvPr/>
        </p:nvSpPr>
        <p:spPr bwMode="auto">
          <a:xfrm>
            <a:off x="2514480" y="1906038"/>
            <a:ext cx="568076" cy="638368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02" name="Picture 18" descr="PERD8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2059286" y="1950045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18" descr="PERD8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517561" y="2060759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8" name="Picture 18" descr="PERD8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2445900" y="1833870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" name="Picture 18" descr="PERD8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2279337" y="2199313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" name="Rounded Rectangular Callout 189"/>
          <p:cNvSpPr/>
          <p:nvPr/>
        </p:nvSpPr>
        <p:spPr>
          <a:xfrm>
            <a:off x="6418700" y="3713050"/>
            <a:ext cx="1410851" cy="382340"/>
          </a:xfrm>
          <a:prstGeom prst="wedgeRoundRectCallout">
            <a:avLst>
              <a:gd name="adj1" fmla="val -102639"/>
              <a:gd name="adj2" fmla="val -123859"/>
              <a:gd name="adj3" fmla="val 16667"/>
            </a:avLst>
          </a:prstGeom>
          <a:solidFill>
            <a:srgbClr val="99CC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825" kern="1200" dirty="0">
                <a:solidFill>
                  <a:prstClr val="black"/>
                </a:solidFill>
                <a:latin typeface="Calibri"/>
              </a:rPr>
              <a:t>The </a:t>
            </a:r>
            <a:r>
              <a:rPr lang="en-US" sz="825" kern="1200" dirty="0" err="1">
                <a:solidFill>
                  <a:prstClr val="black"/>
                </a:solidFill>
                <a:latin typeface="Calibri"/>
              </a:rPr>
              <a:t>Rpts</a:t>
            </a:r>
            <a:r>
              <a:rPr lang="en-US" sz="825" kern="1200" dirty="0">
                <a:solidFill>
                  <a:prstClr val="black"/>
                </a:solidFill>
                <a:latin typeface="Calibri"/>
              </a:rPr>
              <a:t> are wirelessly linked to each other when land-lines are not available</a:t>
            </a:r>
          </a:p>
        </p:txBody>
      </p:sp>
      <p:cxnSp>
        <p:nvCxnSpPr>
          <p:cNvPr id="191" name="Straight Arrow Connector 190"/>
          <p:cNvCxnSpPr>
            <a:stCxn id="119" idx="3"/>
            <a:endCxn id="140" idx="1"/>
          </p:cNvCxnSpPr>
          <p:nvPr/>
        </p:nvCxnSpPr>
        <p:spPr>
          <a:xfrm flipV="1">
            <a:off x="3199239" y="1799478"/>
            <a:ext cx="1484015" cy="748253"/>
          </a:xfrm>
          <a:prstGeom prst="straightConnector1">
            <a:avLst/>
          </a:prstGeom>
          <a:ln w="12700">
            <a:solidFill>
              <a:srgbClr val="CC339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Line 68"/>
          <p:cNvSpPr>
            <a:spLocks noChangeShapeType="1"/>
          </p:cNvSpPr>
          <p:nvPr/>
        </p:nvSpPr>
        <p:spPr bwMode="auto">
          <a:xfrm flipV="1">
            <a:off x="2322465" y="2561653"/>
            <a:ext cx="760091" cy="348277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99" name="Line 68"/>
          <p:cNvSpPr>
            <a:spLocks noChangeShapeType="1"/>
          </p:cNvSpPr>
          <p:nvPr/>
        </p:nvSpPr>
        <p:spPr bwMode="auto">
          <a:xfrm flipV="1">
            <a:off x="1654721" y="2561652"/>
            <a:ext cx="1427834" cy="288755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200" name="Line 68"/>
          <p:cNvSpPr>
            <a:spLocks noChangeShapeType="1"/>
          </p:cNvSpPr>
          <p:nvPr/>
        </p:nvSpPr>
        <p:spPr bwMode="auto">
          <a:xfrm flipV="1">
            <a:off x="1951901" y="2561653"/>
            <a:ext cx="1130654" cy="144377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74" name="Picture 18" descr="PERD8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586141" y="2791798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" name="Picture 18" descr="PERD8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883321" y="2654291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" name="Picture 18" descr="PERD8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2270993" y="2854663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1" name="Straight Arrow Connector 200"/>
          <p:cNvCxnSpPr>
            <a:stCxn id="123" idx="1"/>
          </p:cNvCxnSpPr>
          <p:nvPr/>
        </p:nvCxnSpPr>
        <p:spPr>
          <a:xfrm flipH="1" flipV="1">
            <a:off x="4896729" y="1896737"/>
            <a:ext cx="548903" cy="541109"/>
          </a:xfrm>
          <a:prstGeom prst="straightConnector1">
            <a:avLst/>
          </a:prstGeom>
          <a:ln w="12700">
            <a:solidFill>
              <a:srgbClr val="CC339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121" idx="1"/>
            <a:endCxn id="140" idx="3"/>
          </p:cNvCxnSpPr>
          <p:nvPr/>
        </p:nvCxnSpPr>
        <p:spPr>
          <a:xfrm flipH="1">
            <a:off x="4916616" y="1760425"/>
            <a:ext cx="917632" cy="39053"/>
          </a:xfrm>
          <a:prstGeom prst="straightConnector1">
            <a:avLst/>
          </a:prstGeom>
          <a:ln w="12700">
            <a:solidFill>
              <a:srgbClr val="CC339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5581074" y="2561653"/>
            <a:ext cx="116681" cy="1092922"/>
          </a:xfrm>
          <a:prstGeom prst="straightConnector1">
            <a:avLst/>
          </a:prstGeom>
          <a:ln w="12700">
            <a:solidFill>
              <a:srgbClr val="CC339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375400" y="2131259"/>
            <a:ext cx="373820" cy="413147"/>
            <a:chOff x="5643203" y="2270060"/>
            <a:chExt cx="498427" cy="550863"/>
          </a:xfrm>
        </p:grpSpPr>
        <p:pic>
          <p:nvPicPr>
            <p:cNvPr id="123" name="Picture 16" descr="PERBC"/>
            <p:cNvPicPr>
              <a:picLocks noChangeAspect="1" noChangeArrowheads="1"/>
            </p:cNvPicPr>
            <p:nvPr>
              <p:custDataLst>
                <p:tags r:id="rId23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5736841" y="2536760"/>
              <a:ext cx="311150" cy="284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4" name="Text Box 14"/>
            <p:cNvSpPr txBox="1">
              <a:spLocks noChangeArrowheads="1"/>
            </p:cNvSpPr>
            <p:nvPr/>
          </p:nvSpPr>
          <p:spPr bwMode="auto">
            <a:xfrm>
              <a:off x="5643203" y="2270060"/>
              <a:ext cx="498427" cy="33855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1050" kern="1200" dirty="0" err="1">
                  <a:solidFill>
                    <a:srgbClr val="00B0F0"/>
                  </a:solidFill>
                  <a:latin typeface="Calibri"/>
                  <a:ea typeface="+mn-ea"/>
                </a:rPr>
                <a:t>Rpt</a:t>
              </a:r>
              <a:endParaRPr lang="en-US" sz="1050" kern="1200" dirty="0">
                <a:solidFill>
                  <a:srgbClr val="00B0F0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118" name="Text Box 14"/>
          <p:cNvSpPr txBox="1">
            <a:spLocks noChangeArrowheads="1"/>
          </p:cNvSpPr>
          <p:nvPr/>
        </p:nvSpPr>
        <p:spPr bwMode="auto">
          <a:xfrm>
            <a:off x="5464532" y="3819608"/>
            <a:ext cx="373820" cy="253916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85800">
              <a:buClrTx/>
              <a:defRPr/>
            </a:pPr>
            <a:r>
              <a:rPr lang="en-US" sz="1050" kern="1200" dirty="0" err="1">
                <a:solidFill>
                  <a:srgbClr val="00B0F0"/>
                </a:solidFill>
                <a:latin typeface="Calibri"/>
                <a:ea typeface="+mn-ea"/>
              </a:rPr>
              <a:t>Rpt</a:t>
            </a:r>
            <a:endParaRPr lang="en-US" sz="1050" kern="1200" dirty="0">
              <a:solidFill>
                <a:srgbClr val="00B0F0"/>
              </a:solidFill>
              <a:latin typeface="Calibri"/>
              <a:ea typeface="+mn-ea"/>
            </a:endParaRPr>
          </a:p>
        </p:txBody>
      </p:sp>
      <p:sp>
        <p:nvSpPr>
          <p:cNvPr id="217" name="Rounded Rectangular Callout 216"/>
          <p:cNvSpPr/>
          <p:nvPr/>
        </p:nvSpPr>
        <p:spPr>
          <a:xfrm>
            <a:off x="6377454" y="1397610"/>
            <a:ext cx="1410851" cy="382340"/>
          </a:xfrm>
          <a:prstGeom prst="wedgeRoundRectCallout">
            <a:avLst>
              <a:gd name="adj1" fmla="val -76313"/>
              <a:gd name="adj2" fmla="val 27125"/>
              <a:gd name="adj3" fmla="val 16667"/>
            </a:avLst>
          </a:prstGeom>
          <a:solidFill>
            <a:srgbClr val="99CC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825" kern="1200" dirty="0">
                <a:solidFill>
                  <a:prstClr val="black"/>
                </a:solidFill>
                <a:latin typeface="Calibri"/>
              </a:rPr>
              <a:t>The </a:t>
            </a:r>
            <a:r>
              <a:rPr lang="en-US" sz="825" kern="1200" dirty="0" err="1">
                <a:solidFill>
                  <a:prstClr val="black"/>
                </a:solidFill>
                <a:latin typeface="Calibri"/>
              </a:rPr>
              <a:t>Rpts</a:t>
            </a:r>
            <a:r>
              <a:rPr lang="en-US" sz="825" kern="1200" dirty="0">
                <a:solidFill>
                  <a:prstClr val="black"/>
                </a:solidFill>
                <a:latin typeface="Calibri"/>
              </a:rPr>
              <a:t> can be daisy-chained or branched off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2605212" y="2884681"/>
            <a:ext cx="1119711" cy="744445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788" kern="1200" dirty="0">
                <a:solidFill>
                  <a:srgbClr val="0000FF"/>
                </a:solidFill>
                <a:latin typeface="Calibri"/>
              </a:rPr>
              <a:t>Players can be grouped into sub-networks. Several sub-networks may operate in the same geographical area.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2895644" y="2241145"/>
            <a:ext cx="373820" cy="413147"/>
            <a:chOff x="2614636" y="1724021"/>
            <a:chExt cx="498427" cy="550863"/>
          </a:xfrm>
        </p:grpSpPr>
        <p:pic>
          <p:nvPicPr>
            <p:cNvPr id="119" name="Picture 16" descr="PERBC"/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2708275" y="1990721"/>
              <a:ext cx="311150" cy="284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0" name="Text Box 14"/>
            <p:cNvSpPr txBox="1">
              <a:spLocks noChangeArrowheads="1"/>
            </p:cNvSpPr>
            <p:nvPr/>
          </p:nvSpPr>
          <p:spPr bwMode="auto">
            <a:xfrm>
              <a:off x="2614636" y="1724021"/>
              <a:ext cx="498427" cy="33855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1050" kern="1200" dirty="0" err="1">
                  <a:solidFill>
                    <a:srgbClr val="00B0F0"/>
                  </a:solidFill>
                  <a:latin typeface="Calibri"/>
                  <a:ea typeface="+mn-ea"/>
                </a:rPr>
                <a:t>Rpt</a:t>
              </a:r>
              <a:endParaRPr lang="en-US" sz="1050" kern="1200" dirty="0">
                <a:solidFill>
                  <a:srgbClr val="00B0F0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221" name="Line 68"/>
          <p:cNvSpPr>
            <a:spLocks noChangeShapeType="1"/>
          </p:cNvSpPr>
          <p:nvPr/>
        </p:nvSpPr>
        <p:spPr bwMode="auto">
          <a:xfrm>
            <a:off x="5954409" y="1760423"/>
            <a:ext cx="423044" cy="177731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764016" y="1453838"/>
            <a:ext cx="373820" cy="413147"/>
            <a:chOff x="6161358" y="1366832"/>
            <a:chExt cx="498427" cy="550863"/>
          </a:xfrm>
        </p:grpSpPr>
        <p:pic>
          <p:nvPicPr>
            <p:cNvPr id="121" name="Picture 16" descr="PERBC"/>
            <p:cNvPicPr>
              <a:picLocks noChangeAspect="1" noChangeArrowheads="1"/>
            </p:cNvPicPr>
            <p:nvPr>
              <p:custDataLst>
                <p:tags r:id="rId21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6254996" y="1633532"/>
              <a:ext cx="311150" cy="284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2" name="Text Box 14"/>
            <p:cNvSpPr txBox="1">
              <a:spLocks noChangeArrowheads="1"/>
            </p:cNvSpPr>
            <p:nvPr/>
          </p:nvSpPr>
          <p:spPr bwMode="auto">
            <a:xfrm>
              <a:off x="6161358" y="1366832"/>
              <a:ext cx="498427" cy="33855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1050" kern="1200" dirty="0">
                  <a:solidFill>
                    <a:srgbClr val="00B0F0"/>
                  </a:solidFill>
                  <a:latin typeface="Calibri"/>
                  <a:ea typeface="+mn-ea"/>
                </a:rPr>
                <a:t>R</a:t>
              </a:r>
              <a:r>
                <a:rPr lang="en-US" sz="1050" kern="1200" dirty="0" err="1">
                  <a:solidFill>
                    <a:srgbClr val="00B0F0"/>
                  </a:solidFill>
                  <a:latin typeface="Calibri"/>
                  <a:ea typeface="+mn-ea"/>
                </a:rPr>
                <a:t>pt</a:t>
              </a:r>
              <a:endParaRPr lang="en-US" sz="1050" kern="1200" dirty="0">
                <a:solidFill>
                  <a:srgbClr val="00B0F0"/>
                </a:solidFill>
                <a:latin typeface="Calibri"/>
                <a:ea typeface="+mn-ea"/>
              </a:endParaRPr>
            </a:p>
          </p:txBody>
        </p:sp>
      </p:grpSp>
      <p:pic>
        <p:nvPicPr>
          <p:cNvPr id="220" name="Picture 18" descr="PERD8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327458" y="1875289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8" name="Line 68"/>
          <p:cNvSpPr>
            <a:spLocks noChangeShapeType="1"/>
          </p:cNvSpPr>
          <p:nvPr/>
        </p:nvSpPr>
        <p:spPr bwMode="auto">
          <a:xfrm>
            <a:off x="5697755" y="3778268"/>
            <a:ext cx="265175" cy="539615"/>
          </a:xfrm>
          <a:prstGeom prst="line">
            <a:avLst/>
          </a:prstGeom>
          <a:noFill/>
          <a:ln w="25400">
            <a:solidFill>
              <a:srgbClr val="3333CC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06" name="Picture 16" descr="PERBC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5581073" y="3671708"/>
            <a:ext cx="233363" cy="21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" name="Rounded Rectangle 225"/>
          <p:cNvSpPr/>
          <p:nvPr/>
        </p:nvSpPr>
        <p:spPr>
          <a:xfrm>
            <a:off x="5769500" y="4246604"/>
            <a:ext cx="514350" cy="51435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23" name="Picture 18" descr="PERD8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5891249" y="4534441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4" name="Picture 18" descr="PERD8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064775" y="4511766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" name="Picture 18" descr="PERD8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5931026" y="4347119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9" name="Rounded Rectangular Callout 228"/>
          <p:cNvSpPr/>
          <p:nvPr/>
        </p:nvSpPr>
        <p:spPr>
          <a:xfrm>
            <a:off x="6418700" y="4133882"/>
            <a:ext cx="1410851" cy="508070"/>
          </a:xfrm>
          <a:prstGeom prst="wedgeRoundRectCallout">
            <a:avLst>
              <a:gd name="adj1" fmla="val -62053"/>
              <a:gd name="adj2" fmla="val 15262"/>
              <a:gd name="adj3" fmla="val 16667"/>
            </a:avLst>
          </a:prstGeom>
          <a:solidFill>
            <a:srgbClr val="99CC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825" kern="1200" dirty="0">
                <a:solidFill>
                  <a:prstClr val="black"/>
                </a:solidFill>
                <a:latin typeface="Calibri"/>
              </a:rPr>
              <a:t>Video links are shared among team members. The video data is gathered at the Master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C43CA2B6-B203-46DF-BC03-DB92EDC273D3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94" y="32111"/>
            <a:ext cx="1839745" cy="417491"/>
          </a:xfrm>
          <a:prstGeom prst="rect">
            <a:avLst/>
          </a:prstGeom>
        </p:spPr>
      </p:pic>
      <p:sp>
        <p:nvSpPr>
          <p:cNvPr id="97" name="Rectangle 6">
            <a:extLst>
              <a:ext uri="{FF2B5EF4-FFF2-40B4-BE49-F238E27FC236}">
                <a16:creationId xmlns:a16="http://schemas.microsoft.com/office/drawing/2014/main" id="{4052DD33-95DF-4A80-A622-6E9B35133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30384"/>
            <a:ext cx="68580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400" kern="1200" dirty="0" err="1">
                <a:solidFill>
                  <a:srgbClr val="0000FF"/>
                </a:solidFill>
                <a:latin typeface="Britannic Bold" panose="020B0903060703020204" pitchFamily="34" charset="0"/>
                <a:ea typeface="+mn-ea"/>
              </a:rPr>
              <a:t>Lexycom’s</a:t>
            </a:r>
            <a:r>
              <a:rPr lang="en-US" sz="2400" kern="1200" dirty="0">
                <a:solidFill>
                  <a:srgbClr val="0000FF"/>
                </a:solidFill>
                <a:latin typeface="Britannic Bold" panose="020B0903060703020204" pitchFamily="34" charset="0"/>
                <a:ea typeface="+mn-ea"/>
              </a:rPr>
              <a:t> war-games/training network example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350" kern="1200" dirty="0">
                <a:solidFill>
                  <a:srgbClr val="0000FF"/>
                </a:solidFill>
                <a:latin typeface="Britannic Bold" panose="020B0903060703020204" pitchFamily="34" charset="0"/>
                <a:ea typeface="+mn-ea"/>
              </a:rPr>
              <a:t>(fielded (TRL9); up to 1000 players; Video/Voice/TSPI/C2 on-the-fly config. per player)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EAE43C-D662-4CA8-B4F7-AC870B35C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89074" y="4861220"/>
            <a:ext cx="411926" cy="273844"/>
          </a:xfrm>
        </p:spPr>
        <p:txBody>
          <a:bodyPr/>
          <a:lstStyle/>
          <a:p>
            <a:pPr defTabSz="685800">
              <a:buClrTx/>
            </a:pPr>
            <a:fld id="{17FA691A-E459-46B2-B2B8-47D32C4F6B8D}" type="slidenum">
              <a:rPr lang="en-US" sz="1050" kern="1200">
                <a:solidFill>
                  <a:prstClr val="black"/>
                </a:solidFill>
                <a:latin typeface="Calibri"/>
                <a:ea typeface="+mn-ea"/>
              </a:rPr>
              <a:pPr defTabSz="685800">
                <a:buClrTx/>
              </a:pPr>
              <a:t>13</a:t>
            </a:fld>
            <a:endParaRPr lang="en-US" sz="1050" kern="12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7626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3399"/>
            </a:gs>
            <a:gs pos="100000">
              <a:srgbClr val="6666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>
            <a:extLst>
              <a:ext uri="{FF2B5EF4-FFF2-40B4-BE49-F238E27FC236}">
                <a16:creationId xmlns:a16="http://schemas.microsoft.com/office/drawing/2014/main" id="{55970131-0411-7672-673D-D3096F58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1050" kern="1200">
                <a:solidFill>
                  <a:srgbClr val="FFFFFF"/>
                </a:solidFill>
                <a:ea typeface="+mn-ea"/>
              </a:rPr>
              <a:t>Page </a:t>
            </a:r>
            <a:fld id="{923026A9-21F2-494D-9DE3-9501E2E87562}" type="slidenum">
              <a:rPr lang="en-US" altLang="en-US" sz="1050" kern="1200">
                <a:solidFill>
                  <a:srgbClr val="FFFFFF"/>
                </a:solidFill>
                <a:ea typeface="+mn-ea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14</a:t>
            </a:fld>
            <a:endParaRPr lang="en-US" altLang="en-US" sz="1050" kern="1200">
              <a:solidFill>
                <a:srgbClr val="FFFFFF"/>
              </a:solidFill>
              <a:ea typeface="+mn-ea"/>
            </a:endParaRPr>
          </a:p>
        </p:txBody>
      </p:sp>
      <p:grpSp>
        <p:nvGrpSpPr>
          <p:cNvPr id="5123" name="Group 2">
            <a:extLst>
              <a:ext uri="{FF2B5EF4-FFF2-40B4-BE49-F238E27FC236}">
                <a16:creationId xmlns:a16="http://schemas.microsoft.com/office/drawing/2014/main" id="{01A8C286-EFD1-422E-446F-3ADAA314A3B4}"/>
              </a:ext>
            </a:extLst>
          </p:cNvPr>
          <p:cNvGrpSpPr>
            <a:grpSpLocks/>
          </p:cNvGrpSpPr>
          <p:nvPr/>
        </p:nvGrpSpPr>
        <p:grpSpPr bwMode="auto">
          <a:xfrm>
            <a:off x="1778795" y="513874"/>
            <a:ext cx="5551885" cy="63104"/>
            <a:chOff x="8698" y="3020"/>
            <a:chExt cx="5813" cy="54"/>
          </a:xfrm>
        </p:grpSpPr>
        <p:grpSp>
          <p:nvGrpSpPr>
            <p:cNvPr id="5142" name="Group 3">
              <a:extLst>
                <a:ext uri="{FF2B5EF4-FFF2-40B4-BE49-F238E27FC236}">
                  <a16:creationId xmlns:a16="http://schemas.microsoft.com/office/drawing/2014/main" id="{C77B88B8-B7FE-E05B-5617-953FDC34E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8" y="3020"/>
              <a:ext cx="5672" cy="54"/>
              <a:chOff x="8698" y="3020"/>
              <a:chExt cx="5672" cy="54"/>
            </a:xfrm>
          </p:grpSpPr>
          <p:sp>
            <p:nvSpPr>
              <p:cNvPr id="5148" name="Rectangle 4">
                <a:extLst>
                  <a:ext uri="{FF2B5EF4-FFF2-40B4-BE49-F238E27FC236}">
                    <a16:creationId xmlns:a16="http://schemas.microsoft.com/office/drawing/2014/main" id="{7EE67C4A-47C8-0482-31DD-7B6A3124B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8" y="3020"/>
                <a:ext cx="27" cy="54"/>
              </a:xfrm>
              <a:prstGeom prst="rect">
                <a:avLst/>
              </a:prstGeom>
              <a:solidFill>
                <a:srgbClr val="3333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49" name="Rectangle 5">
                <a:extLst>
                  <a:ext uri="{FF2B5EF4-FFF2-40B4-BE49-F238E27FC236}">
                    <a16:creationId xmlns:a16="http://schemas.microsoft.com/office/drawing/2014/main" id="{E10B376A-CB90-386C-42D1-939CFFEAA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25" y="3020"/>
                <a:ext cx="30" cy="54"/>
              </a:xfrm>
              <a:prstGeom prst="rect">
                <a:avLst/>
              </a:prstGeom>
              <a:solidFill>
                <a:srgbClr val="3333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50" name="Rectangle 6">
                <a:extLst>
                  <a:ext uri="{FF2B5EF4-FFF2-40B4-BE49-F238E27FC236}">
                    <a16:creationId xmlns:a16="http://schemas.microsoft.com/office/drawing/2014/main" id="{E351A44E-8CB6-6B77-1A1D-4117165213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" y="3020"/>
                <a:ext cx="27" cy="54"/>
              </a:xfrm>
              <a:prstGeom prst="rect">
                <a:avLst/>
              </a:prstGeom>
              <a:solidFill>
                <a:srgbClr val="343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51" name="Rectangle 7">
                <a:extLst>
                  <a:ext uri="{FF2B5EF4-FFF2-40B4-BE49-F238E27FC236}">
                    <a16:creationId xmlns:a16="http://schemas.microsoft.com/office/drawing/2014/main" id="{CCBC4743-636E-C4A7-BDE9-5EFA653F0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82" y="3020"/>
                <a:ext cx="30" cy="54"/>
              </a:xfrm>
              <a:prstGeom prst="rect">
                <a:avLst/>
              </a:prstGeom>
              <a:solidFill>
                <a:srgbClr val="353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52" name="Rectangle 8">
                <a:extLst>
                  <a:ext uri="{FF2B5EF4-FFF2-40B4-BE49-F238E27FC236}">
                    <a16:creationId xmlns:a16="http://schemas.microsoft.com/office/drawing/2014/main" id="{46469EC7-537D-A5CB-BF41-62F3B5DC4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2" y="3020"/>
                <a:ext cx="27" cy="54"/>
              </a:xfrm>
              <a:prstGeom prst="rect">
                <a:avLst/>
              </a:prstGeom>
              <a:solidFill>
                <a:srgbClr val="353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53" name="Rectangle 9">
                <a:extLst>
                  <a:ext uri="{FF2B5EF4-FFF2-40B4-BE49-F238E27FC236}">
                    <a16:creationId xmlns:a16="http://schemas.microsoft.com/office/drawing/2014/main" id="{22D32DB3-AE1A-E0AD-C87B-D2912688A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9" y="3020"/>
                <a:ext cx="30" cy="54"/>
              </a:xfrm>
              <a:prstGeom prst="rect">
                <a:avLst/>
              </a:prstGeom>
              <a:solidFill>
                <a:srgbClr val="363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54" name="Rectangle 10">
                <a:extLst>
                  <a:ext uri="{FF2B5EF4-FFF2-40B4-BE49-F238E27FC236}">
                    <a16:creationId xmlns:a16="http://schemas.microsoft.com/office/drawing/2014/main" id="{95B6F2E7-5AD0-CF04-797C-60F715E35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69" y="3020"/>
                <a:ext cx="27" cy="54"/>
              </a:xfrm>
              <a:prstGeom prst="rect">
                <a:avLst/>
              </a:prstGeom>
              <a:solidFill>
                <a:srgbClr val="373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55" name="Rectangle 11">
                <a:extLst>
                  <a:ext uri="{FF2B5EF4-FFF2-40B4-BE49-F238E27FC236}">
                    <a16:creationId xmlns:a16="http://schemas.microsoft.com/office/drawing/2014/main" id="{E9A13CC5-6BD5-76F8-E5E5-A5EE68DD2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6" y="3020"/>
                <a:ext cx="29" cy="54"/>
              </a:xfrm>
              <a:prstGeom prst="rect">
                <a:avLst/>
              </a:prstGeom>
              <a:solidFill>
                <a:srgbClr val="3838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56" name="Rectangle 12">
                <a:extLst>
                  <a:ext uri="{FF2B5EF4-FFF2-40B4-BE49-F238E27FC236}">
                    <a16:creationId xmlns:a16="http://schemas.microsoft.com/office/drawing/2014/main" id="{E7B84941-CA1F-CF9B-B0FF-6A0A0866F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5" y="3020"/>
                <a:ext cx="28" cy="54"/>
              </a:xfrm>
              <a:prstGeom prst="rect">
                <a:avLst/>
              </a:prstGeom>
              <a:solidFill>
                <a:srgbClr val="3838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57" name="Rectangle 13">
                <a:extLst>
                  <a:ext uri="{FF2B5EF4-FFF2-40B4-BE49-F238E27FC236}">
                    <a16:creationId xmlns:a16="http://schemas.microsoft.com/office/drawing/2014/main" id="{6D39C25F-91A2-54FD-C17D-F76E491BB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53" y="3020"/>
                <a:ext cx="29" cy="54"/>
              </a:xfrm>
              <a:prstGeom prst="rect">
                <a:avLst/>
              </a:prstGeom>
              <a:solidFill>
                <a:srgbClr val="3939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58" name="Rectangle 14">
                <a:extLst>
                  <a:ext uri="{FF2B5EF4-FFF2-40B4-BE49-F238E27FC236}">
                    <a16:creationId xmlns:a16="http://schemas.microsoft.com/office/drawing/2014/main" id="{CBFBA5CB-D88A-08E1-BB68-E499F4D42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82" y="3020"/>
                <a:ext cx="28" cy="54"/>
              </a:xfrm>
              <a:prstGeom prst="rect">
                <a:avLst/>
              </a:prstGeom>
              <a:solidFill>
                <a:srgbClr val="3B3B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59" name="Rectangle 15">
                <a:extLst>
                  <a:ext uri="{FF2B5EF4-FFF2-40B4-BE49-F238E27FC236}">
                    <a16:creationId xmlns:a16="http://schemas.microsoft.com/office/drawing/2014/main" id="{299E90CB-FD44-3053-8C5E-4B361E2D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0" y="3020"/>
                <a:ext cx="29" cy="54"/>
              </a:xfrm>
              <a:prstGeom prst="rect">
                <a:avLst/>
              </a:prstGeom>
              <a:solidFill>
                <a:srgbClr val="3B3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60" name="Rectangle 16">
                <a:extLst>
                  <a:ext uri="{FF2B5EF4-FFF2-40B4-BE49-F238E27FC236}">
                    <a16:creationId xmlns:a16="http://schemas.microsoft.com/office/drawing/2014/main" id="{032F4880-1D28-D26F-A008-FCD5D997F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9" y="3020"/>
                <a:ext cx="28" cy="54"/>
              </a:xfrm>
              <a:prstGeom prst="rect">
                <a:avLst/>
              </a:prstGeom>
              <a:solidFill>
                <a:srgbClr val="3C3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61" name="Rectangle 17">
                <a:extLst>
                  <a:ext uri="{FF2B5EF4-FFF2-40B4-BE49-F238E27FC236}">
                    <a16:creationId xmlns:a16="http://schemas.microsoft.com/office/drawing/2014/main" id="{E69426D0-8EB1-8BE4-C02E-9C68763F3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7" y="3020"/>
                <a:ext cx="29" cy="54"/>
              </a:xfrm>
              <a:prstGeom prst="rect">
                <a:avLst/>
              </a:prstGeom>
              <a:solidFill>
                <a:srgbClr val="3D3D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62" name="Rectangle 18">
                <a:extLst>
                  <a:ext uri="{FF2B5EF4-FFF2-40B4-BE49-F238E27FC236}">
                    <a16:creationId xmlns:a16="http://schemas.microsoft.com/office/drawing/2014/main" id="{F214FA16-B3A6-B99D-205D-771DDA185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6" y="3020"/>
                <a:ext cx="27" cy="54"/>
              </a:xfrm>
              <a:prstGeom prst="rect">
                <a:avLst/>
              </a:prstGeom>
              <a:solidFill>
                <a:srgbClr val="3E3E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63" name="Rectangle 19">
                <a:extLst>
                  <a:ext uri="{FF2B5EF4-FFF2-40B4-BE49-F238E27FC236}">
                    <a16:creationId xmlns:a16="http://schemas.microsoft.com/office/drawing/2014/main" id="{0929DF2F-3335-AEEF-3AA0-5E3D544F43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3" y="3020"/>
                <a:ext cx="28" cy="54"/>
              </a:xfrm>
              <a:prstGeom prst="rect">
                <a:avLst/>
              </a:prstGeom>
              <a:solidFill>
                <a:srgbClr val="3F3F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64" name="Rectangle 20">
                <a:extLst>
                  <a:ext uri="{FF2B5EF4-FFF2-40B4-BE49-F238E27FC236}">
                    <a16:creationId xmlns:a16="http://schemas.microsoft.com/office/drawing/2014/main" id="{88185C11-9A14-AAD5-5608-AF9CED598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1" y="3020"/>
                <a:ext cx="29" cy="54"/>
              </a:xfrm>
              <a:prstGeom prst="rect">
                <a:avLst/>
              </a:prstGeom>
              <a:solidFill>
                <a:srgbClr val="404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65" name="Rectangle 21">
                <a:extLst>
                  <a:ext uri="{FF2B5EF4-FFF2-40B4-BE49-F238E27FC236}">
                    <a16:creationId xmlns:a16="http://schemas.microsoft.com/office/drawing/2014/main" id="{71934B79-AC40-880C-390D-4F3A51654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0" y="3020"/>
                <a:ext cx="28" cy="54"/>
              </a:xfrm>
              <a:prstGeom prst="rect">
                <a:avLst/>
              </a:prstGeom>
              <a:solidFill>
                <a:srgbClr val="404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66" name="Rectangle 22">
                <a:extLst>
                  <a:ext uri="{FF2B5EF4-FFF2-40B4-BE49-F238E27FC236}">
                    <a16:creationId xmlns:a16="http://schemas.microsoft.com/office/drawing/2014/main" id="{70581CA7-79FA-37D7-52A0-CEFBA5378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8" y="3020"/>
                <a:ext cx="29" cy="54"/>
              </a:xfrm>
              <a:prstGeom prst="rect">
                <a:avLst/>
              </a:prstGeom>
              <a:solidFill>
                <a:srgbClr val="4242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67" name="Rectangle 23">
                <a:extLst>
                  <a:ext uri="{FF2B5EF4-FFF2-40B4-BE49-F238E27FC236}">
                    <a16:creationId xmlns:a16="http://schemas.microsoft.com/office/drawing/2014/main" id="{2444732D-696A-A906-F6C4-D359374C1E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37" y="3020"/>
                <a:ext cx="27" cy="54"/>
              </a:xfrm>
              <a:prstGeom prst="rect">
                <a:avLst/>
              </a:prstGeom>
              <a:solidFill>
                <a:srgbClr val="4343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68" name="Rectangle 24">
                <a:extLst>
                  <a:ext uri="{FF2B5EF4-FFF2-40B4-BE49-F238E27FC236}">
                    <a16:creationId xmlns:a16="http://schemas.microsoft.com/office/drawing/2014/main" id="{A6BDE65C-2280-42FD-46EF-678E148A5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64" y="3020"/>
                <a:ext cx="30" cy="54"/>
              </a:xfrm>
              <a:prstGeom prst="rect">
                <a:avLst/>
              </a:prstGeom>
              <a:solidFill>
                <a:srgbClr val="4444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69" name="Rectangle 25">
                <a:extLst>
                  <a:ext uri="{FF2B5EF4-FFF2-40B4-BE49-F238E27FC236}">
                    <a16:creationId xmlns:a16="http://schemas.microsoft.com/office/drawing/2014/main" id="{87D1DD2E-C7BE-EE9B-AAD8-9A67C6ECC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94" y="3020"/>
                <a:ext cx="27" cy="54"/>
              </a:xfrm>
              <a:prstGeom prst="rect">
                <a:avLst/>
              </a:prstGeom>
              <a:solidFill>
                <a:srgbClr val="4444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70" name="Rectangle 26">
                <a:extLst>
                  <a:ext uri="{FF2B5EF4-FFF2-40B4-BE49-F238E27FC236}">
                    <a16:creationId xmlns:a16="http://schemas.microsoft.com/office/drawing/2014/main" id="{9ADDA7AC-8C00-C305-943A-74B4D7F19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1" y="3020"/>
                <a:ext cx="30" cy="54"/>
              </a:xfrm>
              <a:prstGeom prst="rect">
                <a:avLst/>
              </a:prstGeom>
              <a:solidFill>
                <a:srgbClr val="4646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71" name="Rectangle 27">
                <a:extLst>
                  <a:ext uri="{FF2B5EF4-FFF2-40B4-BE49-F238E27FC236}">
                    <a16:creationId xmlns:a16="http://schemas.microsoft.com/office/drawing/2014/main" id="{F41C8C21-F645-EA4C-1055-F9B5FA577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1" y="3020"/>
                <a:ext cx="27" cy="54"/>
              </a:xfrm>
              <a:prstGeom prst="rect">
                <a:avLst/>
              </a:prstGeom>
              <a:solidFill>
                <a:srgbClr val="4747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72" name="Rectangle 28">
                <a:extLst>
                  <a:ext uri="{FF2B5EF4-FFF2-40B4-BE49-F238E27FC236}">
                    <a16:creationId xmlns:a16="http://schemas.microsoft.com/office/drawing/2014/main" id="{7154B70D-7ABC-7C07-31E5-F9463C7AE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78" y="3020"/>
                <a:ext cx="30" cy="54"/>
              </a:xfrm>
              <a:prstGeom prst="rect">
                <a:avLst/>
              </a:prstGeom>
              <a:solidFill>
                <a:srgbClr val="484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73" name="Rectangle 29">
                <a:extLst>
                  <a:ext uri="{FF2B5EF4-FFF2-40B4-BE49-F238E27FC236}">
                    <a16:creationId xmlns:a16="http://schemas.microsoft.com/office/drawing/2014/main" id="{83E7F6CD-5D00-E16F-BFF9-9D1CE964F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8" y="3020"/>
                <a:ext cx="27" cy="54"/>
              </a:xfrm>
              <a:prstGeom prst="rect">
                <a:avLst/>
              </a:prstGeom>
              <a:solidFill>
                <a:srgbClr val="4949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74" name="Rectangle 30">
                <a:extLst>
                  <a:ext uri="{FF2B5EF4-FFF2-40B4-BE49-F238E27FC236}">
                    <a16:creationId xmlns:a16="http://schemas.microsoft.com/office/drawing/2014/main" id="{CE22A5D8-8776-A9C4-CBB5-68CA152F6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5" y="3020"/>
                <a:ext cx="29" cy="54"/>
              </a:xfrm>
              <a:prstGeom prst="rect">
                <a:avLst/>
              </a:prstGeom>
              <a:solidFill>
                <a:srgbClr val="4B4B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75" name="Rectangle 31">
                <a:extLst>
                  <a:ext uri="{FF2B5EF4-FFF2-40B4-BE49-F238E27FC236}">
                    <a16:creationId xmlns:a16="http://schemas.microsoft.com/office/drawing/2014/main" id="{C11DA165-54BB-421A-A4A8-6436A0DF6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4" y="3020"/>
                <a:ext cx="28" cy="54"/>
              </a:xfrm>
              <a:prstGeom prst="rect">
                <a:avLst/>
              </a:prstGeom>
              <a:solidFill>
                <a:srgbClr val="4B4B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76" name="Rectangle 32">
                <a:extLst>
                  <a:ext uri="{FF2B5EF4-FFF2-40B4-BE49-F238E27FC236}">
                    <a16:creationId xmlns:a16="http://schemas.microsoft.com/office/drawing/2014/main" id="{0AB4D9D8-26B1-7D85-5FE1-7951CA38F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2" y="3020"/>
                <a:ext cx="29" cy="54"/>
              </a:xfrm>
              <a:prstGeom prst="rect">
                <a:avLst/>
              </a:prstGeom>
              <a:solidFill>
                <a:srgbClr val="4C4C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77" name="Rectangle 33">
                <a:extLst>
                  <a:ext uri="{FF2B5EF4-FFF2-40B4-BE49-F238E27FC236}">
                    <a16:creationId xmlns:a16="http://schemas.microsoft.com/office/drawing/2014/main" id="{464C74F1-D167-5D40-579B-9AA74CB4C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21" y="3020"/>
                <a:ext cx="28" cy="54"/>
              </a:xfrm>
              <a:prstGeom prst="rect">
                <a:avLst/>
              </a:prstGeom>
              <a:solidFill>
                <a:srgbClr val="4D4D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78" name="Rectangle 34">
                <a:extLst>
                  <a:ext uri="{FF2B5EF4-FFF2-40B4-BE49-F238E27FC236}">
                    <a16:creationId xmlns:a16="http://schemas.microsoft.com/office/drawing/2014/main" id="{AFACD1ED-360F-308B-5A2C-49A81E5B8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49" y="3020"/>
                <a:ext cx="29" cy="54"/>
              </a:xfrm>
              <a:prstGeom prst="rect">
                <a:avLst/>
              </a:prstGeom>
              <a:solidFill>
                <a:srgbClr val="4F4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79" name="Rectangle 35">
                <a:extLst>
                  <a:ext uri="{FF2B5EF4-FFF2-40B4-BE49-F238E27FC236}">
                    <a16:creationId xmlns:a16="http://schemas.microsoft.com/office/drawing/2014/main" id="{5E202343-8134-DC9B-9C53-FA8327EF4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8" y="3020"/>
                <a:ext cx="27" cy="54"/>
              </a:xfrm>
              <a:prstGeom prst="rect">
                <a:avLst/>
              </a:prstGeom>
              <a:solidFill>
                <a:srgbClr val="505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80" name="Rectangle 36">
                <a:extLst>
                  <a:ext uri="{FF2B5EF4-FFF2-40B4-BE49-F238E27FC236}">
                    <a16:creationId xmlns:a16="http://schemas.microsoft.com/office/drawing/2014/main" id="{51B9AF86-04AB-3118-80DB-24766ECEFA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5" y="3020"/>
                <a:ext cx="28" cy="54"/>
              </a:xfrm>
              <a:prstGeom prst="rect">
                <a:avLst/>
              </a:prstGeom>
              <a:solidFill>
                <a:srgbClr val="515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81" name="Rectangle 37">
                <a:extLst>
                  <a:ext uri="{FF2B5EF4-FFF2-40B4-BE49-F238E27FC236}">
                    <a16:creationId xmlns:a16="http://schemas.microsoft.com/office/drawing/2014/main" id="{E16B222B-CA75-6C00-4C63-FEBF13F9B9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3" y="3020"/>
                <a:ext cx="29" cy="54"/>
              </a:xfrm>
              <a:prstGeom prst="rect">
                <a:avLst/>
              </a:prstGeom>
              <a:solidFill>
                <a:srgbClr val="5252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82" name="Rectangle 38">
                <a:extLst>
                  <a:ext uri="{FF2B5EF4-FFF2-40B4-BE49-F238E27FC236}">
                    <a16:creationId xmlns:a16="http://schemas.microsoft.com/office/drawing/2014/main" id="{415206CC-7235-8567-23D4-0CBF5EFC1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62" y="3020"/>
                <a:ext cx="28" cy="54"/>
              </a:xfrm>
              <a:prstGeom prst="rect">
                <a:avLst/>
              </a:prstGeom>
              <a:solidFill>
                <a:srgbClr val="5454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83" name="Rectangle 39">
                <a:extLst>
                  <a:ext uri="{FF2B5EF4-FFF2-40B4-BE49-F238E27FC236}">
                    <a16:creationId xmlns:a16="http://schemas.microsoft.com/office/drawing/2014/main" id="{07BD7213-147B-7923-2747-0B1BE8983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0" y="3020"/>
                <a:ext cx="29" cy="54"/>
              </a:xfrm>
              <a:prstGeom prst="rect">
                <a:avLst/>
              </a:prstGeom>
              <a:solidFill>
                <a:srgbClr val="5555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84" name="Rectangle 40">
                <a:extLst>
                  <a:ext uri="{FF2B5EF4-FFF2-40B4-BE49-F238E27FC236}">
                    <a16:creationId xmlns:a16="http://schemas.microsoft.com/office/drawing/2014/main" id="{43E5F0CD-75F0-18A9-B1C8-6985B8EDB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19" y="3020"/>
                <a:ext cx="27" cy="54"/>
              </a:xfrm>
              <a:prstGeom prst="rect">
                <a:avLst/>
              </a:prstGeom>
              <a:solidFill>
                <a:srgbClr val="5656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85" name="Rectangle 41">
                <a:extLst>
                  <a:ext uri="{FF2B5EF4-FFF2-40B4-BE49-F238E27FC236}">
                    <a16:creationId xmlns:a16="http://schemas.microsoft.com/office/drawing/2014/main" id="{D8FFE7FC-64A8-807A-96FD-FDA031A2E3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6" y="3020"/>
                <a:ext cx="30" cy="54"/>
              </a:xfrm>
              <a:prstGeom prst="rect">
                <a:avLst/>
              </a:prstGeom>
              <a:solidFill>
                <a:srgbClr val="5757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86" name="Rectangle 42">
                <a:extLst>
                  <a:ext uri="{FF2B5EF4-FFF2-40B4-BE49-F238E27FC236}">
                    <a16:creationId xmlns:a16="http://schemas.microsoft.com/office/drawing/2014/main" id="{C4C8AE71-EC62-88AF-E2CE-49DF01B10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6" y="3020"/>
                <a:ext cx="27" cy="54"/>
              </a:xfrm>
              <a:prstGeom prst="rect">
                <a:avLst/>
              </a:prstGeom>
              <a:solidFill>
                <a:srgbClr val="5959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87" name="Rectangle 43">
                <a:extLst>
                  <a:ext uri="{FF2B5EF4-FFF2-40B4-BE49-F238E27FC236}">
                    <a16:creationId xmlns:a16="http://schemas.microsoft.com/office/drawing/2014/main" id="{2C328B15-2836-FACB-8C1F-CECED6EB4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03" y="3020"/>
                <a:ext cx="30" cy="54"/>
              </a:xfrm>
              <a:prstGeom prst="rect">
                <a:avLst/>
              </a:prstGeom>
              <a:solidFill>
                <a:srgbClr val="5A5A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88" name="Rectangle 44">
                <a:extLst>
                  <a:ext uri="{FF2B5EF4-FFF2-40B4-BE49-F238E27FC236}">
                    <a16:creationId xmlns:a16="http://schemas.microsoft.com/office/drawing/2014/main" id="{01937587-BD41-2A40-0ECC-DBB518ED5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33" y="3020"/>
                <a:ext cx="27" cy="54"/>
              </a:xfrm>
              <a:prstGeom prst="rect">
                <a:avLst/>
              </a:prstGeom>
              <a:solidFill>
                <a:srgbClr val="5B5B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89" name="Rectangle 45">
                <a:extLst>
                  <a:ext uri="{FF2B5EF4-FFF2-40B4-BE49-F238E27FC236}">
                    <a16:creationId xmlns:a16="http://schemas.microsoft.com/office/drawing/2014/main" id="{130C8A73-77A4-6DC9-00C8-6F48AB72E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0" y="3020"/>
                <a:ext cx="30" cy="54"/>
              </a:xfrm>
              <a:prstGeom prst="rect">
                <a:avLst/>
              </a:prstGeom>
              <a:solidFill>
                <a:srgbClr val="5C5C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90" name="Rectangle 46">
                <a:extLst>
                  <a:ext uri="{FF2B5EF4-FFF2-40B4-BE49-F238E27FC236}">
                    <a16:creationId xmlns:a16="http://schemas.microsoft.com/office/drawing/2014/main" id="{B7E54DAE-23A1-2866-2CBC-6E13872A7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0" y="3020"/>
                <a:ext cx="27" cy="54"/>
              </a:xfrm>
              <a:prstGeom prst="rect">
                <a:avLst/>
              </a:prstGeom>
              <a:solidFill>
                <a:srgbClr val="5F5F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91" name="Rectangle 47">
                <a:extLst>
                  <a:ext uri="{FF2B5EF4-FFF2-40B4-BE49-F238E27FC236}">
                    <a16:creationId xmlns:a16="http://schemas.microsoft.com/office/drawing/2014/main" id="{6485F33F-DFF0-10BD-7E4A-6C175E9EA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7" y="3020"/>
                <a:ext cx="29" cy="54"/>
              </a:xfrm>
              <a:prstGeom prst="rect">
                <a:avLst/>
              </a:prstGeom>
              <a:solidFill>
                <a:srgbClr val="6060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92" name="Rectangle 48">
                <a:extLst>
                  <a:ext uri="{FF2B5EF4-FFF2-40B4-BE49-F238E27FC236}">
                    <a16:creationId xmlns:a16="http://schemas.microsoft.com/office/drawing/2014/main" id="{47561204-D627-C1DA-BD81-D8486B179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46" y="3020"/>
                <a:ext cx="28" cy="54"/>
              </a:xfrm>
              <a:prstGeom prst="rect">
                <a:avLst/>
              </a:prstGeom>
              <a:solidFill>
                <a:srgbClr val="6161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93" name="Rectangle 49">
                <a:extLst>
                  <a:ext uri="{FF2B5EF4-FFF2-40B4-BE49-F238E27FC236}">
                    <a16:creationId xmlns:a16="http://schemas.microsoft.com/office/drawing/2014/main" id="{E7EEED92-DBD5-DC4B-F18E-E2B0EDFCB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74" y="3020"/>
                <a:ext cx="29" cy="54"/>
              </a:xfrm>
              <a:prstGeom prst="rect">
                <a:avLst/>
              </a:prstGeom>
              <a:solidFill>
                <a:srgbClr val="6262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94" name="Rectangle 50">
                <a:extLst>
                  <a:ext uri="{FF2B5EF4-FFF2-40B4-BE49-F238E27FC236}">
                    <a16:creationId xmlns:a16="http://schemas.microsoft.com/office/drawing/2014/main" id="{A59D0079-3705-7ED4-CBC3-9315B1AF1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03" y="3020"/>
                <a:ext cx="28" cy="54"/>
              </a:xfrm>
              <a:prstGeom prst="rect">
                <a:avLst/>
              </a:prstGeom>
              <a:solidFill>
                <a:srgbClr val="6464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95" name="Rectangle 51">
                <a:extLst>
                  <a:ext uri="{FF2B5EF4-FFF2-40B4-BE49-F238E27FC236}">
                    <a16:creationId xmlns:a16="http://schemas.microsoft.com/office/drawing/2014/main" id="{86AF2E82-59B5-B6B2-730C-5F87F95F7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1" y="3020"/>
                <a:ext cx="27" cy="54"/>
              </a:xfrm>
              <a:prstGeom prst="rect">
                <a:avLst/>
              </a:prstGeom>
              <a:solidFill>
                <a:srgbClr val="6565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96" name="Rectangle 52">
                <a:extLst>
                  <a:ext uri="{FF2B5EF4-FFF2-40B4-BE49-F238E27FC236}">
                    <a16:creationId xmlns:a16="http://schemas.microsoft.com/office/drawing/2014/main" id="{4631972F-01E7-D46A-099C-F2BF361AD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58" y="3020"/>
                <a:ext cx="30" cy="54"/>
              </a:xfrm>
              <a:prstGeom prst="rect">
                <a:avLst/>
              </a:prstGeom>
              <a:solidFill>
                <a:srgbClr val="6666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97" name="Rectangle 53">
                <a:extLst>
                  <a:ext uri="{FF2B5EF4-FFF2-40B4-BE49-F238E27FC236}">
                    <a16:creationId xmlns:a16="http://schemas.microsoft.com/office/drawing/2014/main" id="{8A919398-4807-F810-1D49-D39CD841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8" y="3020"/>
                <a:ext cx="27" cy="54"/>
              </a:xfrm>
              <a:prstGeom prst="rect">
                <a:avLst/>
              </a:prstGeom>
              <a:solidFill>
                <a:srgbClr val="6868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98" name="Rectangle 54">
                <a:extLst>
                  <a:ext uri="{FF2B5EF4-FFF2-40B4-BE49-F238E27FC236}">
                    <a16:creationId xmlns:a16="http://schemas.microsoft.com/office/drawing/2014/main" id="{C94DB00D-2AA4-4C48-A3F2-CA89DA0C8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5" y="3020"/>
                <a:ext cx="29" cy="54"/>
              </a:xfrm>
              <a:prstGeom prst="rect">
                <a:avLst/>
              </a:prstGeom>
              <a:solidFill>
                <a:srgbClr val="6A6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199" name="Rectangle 55">
                <a:extLst>
                  <a:ext uri="{FF2B5EF4-FFF2-40B4-BE49-F238E27FC236}">
                    <a16:creationId xmlns:a16="http://schemas.microsoft.com/office/drawing/2014/main" id="{448B4CC5-81BD-0326-339A-B491521A7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44" y="3020"/>
                <a:ext cx="28" cy="54"/>
              </a:xfrm>
              <a:prstGeom prst="rect">
                <a:avLst/>
              </a:prstGeom>
              <a:solidFill>
                <a:srgbClr val="6B6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00" name="Rectangle 56">
                <a:extLst>
                  <a:ext uri="{FF2B5EF4-FFF2-40B4-BE49-F238E27FC236}">
                    <a16:creationId xmlns:a16="http://schemas.microsoft.com/office/drawing/2014/main" id="{DF4AF7B6-08C0-9FD4-405E-EBFAE8F7C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72" y="3020"/>
                <a:ext cx="29" cy="54"/>
              </a:xfrm>
              <a:prstGeom prst="rect">
                <a:avLst/>
              </a:prstGeom>
              <a:solidFill>
                <a:srgbClr val="6C6C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01" name="Rectangle 57">
                <a:extLst>
                  <a:ext uri="{FF2B5EF4-FFF2-40B4-BE49-F238E27FC236}">
                    <a16:creationId xmlns:a16="http://schemas.microsoft.com/office/drawing/2014/main" id="{65087BD2-D8D0-2765-66CB-ACBB3A662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1" y="3020"/>
                <a:ext cx="28" cy="54"/>
              </a:xfrm>
              <a:prstGeom prst="rect">
                <a:avLst/>
              </a:prstGeom>
              <a:solidFill>
                <a:srgbClr val="6D6D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02" name="Rectangle 58">
                <a:extLst>
                  <a:ext uri="{FF2B5EF4-FFF2-40B4-BE49-F238E27FC236}">
                    <a16:creationId xmlns:a16="http://schemas.microsoft.com/office/drawing/2014/main" id="{E3AC60CA-7655-ED4B-2861-BB23039BD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9" y="3020"/>
                <a:ext cx="29" cy="54"/>
              </a:xfrm>
              <a:prstGeom prst="rect">
                <a:avLst/>
              </a:prstGeom>
              <a:solidFill>
                <a:srgbClr val="7070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03" name="Rectangle 59">
                <a:extLst>
                  <a:ext uri="{FF2B5EF4-FFF2-40B4-BE49-F238E27FC236}">
                    <a16:creationId xmlns:a16="http://schemas.microsoft.com/office/drawing/2014/main" id="{0D5515CB-6BDA-AC4C-E816-330F762EAC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8" y="3020"/>
                <a:ext cx="27" cy="54"/>
              </a:xfrm>
              <a:prstGeom prst="rect">
                <a:avLst/>
              </a:prstGeom>
              <a:solidFill>
                <a:srgbClr val="7171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04" name="Rectangle 60">
                <a:extLst>
                  <a:ext uri="{FF2B5EF4-FFF2-40B4-BE49-F238E27FC236}">
                    <a16:creationId xmlns:a16="http://schemas.microsoft.com/office/drawing/2014/main" id="{B9DA0BC1-09CB-89B4-948D-AA655E97F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85" y="3020"/>
                <a:ext cx="30" cy="54"/>
              </a:xfrm>
              <a:prstGeom prst="rect">
                <a:avLst/>
              </a:prstGeom>
              <a:solidFill>
                <a:srgbClr val="7272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05" name="Rectangle 61">
                <a:extLst>
                  <a:ext uri="{FF2B5EF4-FFF2-40B4-BE49-F238E27FC236}">
                    <a16:creationId xmlns:a16="http://schemas.microsoft.com/office/drawing/2014/main" id="{55DD66D0-BC62-85F8-44E6-077DCE8B9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5" y="3020"/>
                <a:ext cx="27" cy="54"/>
              </a:xfrm>
              <a:prstGeom prst="rect">
                <a:avLst/>
              </a:prstGeom>
              <a:solidFill>
                <a:srgbClr val="7373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06" name="Rectangle 62">
                <a:extLst>
                  <a:ext uri="{FF2B5EF4-FFF2-40B4-BE49-F238E27FC236}">
                    <a16:creationId xmlns:a16="http://schemas.microsoft.com/office/drawing/2014/main" id="{DD9CA8A9-6AF8-A24B-30DD-3A58C4866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42" y="3020"/>
                <a:ext cx="30" cy="54"/>
              </a:xfrm>
              <a:prstGeom prst="rect">
                <a:avLst/>
              </a:prstGeom>
              <a:solidFill>
                <a:srgbClr val="7676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07" name="Rectangle 63">
                <a:extLst>
                  <a:ext uri="{FF2B5EF4-FFF2-40B4-BE49-F238E27FC236}">
                    <a16:creationId xmlns:a16="http://schemas.microsoft.com/office/drawing/2014/main" id="{A165D8C4-EB65-305E-5084-6DE35F5E5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2" y="3020"/>
                <a:ext cx="27" cy="54"/>
              </a:xfrm>
              <a:prstGeom prst="rect">
                <a:avLst/>
              </a:prstGeom>
              <a:solidFill>
                <a:srgbClr val="777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08" name="Rectangle 64">
                <a:extLst>
                  <a:ext uri="{FF2B5EF4-FFF2-40B4-BE49-F238E27FC236}">
                    <a16:creationId xmlns:a16="http://schemas.microsoft.com/office/drawing/2014/main" id="{2F93AFE8-0A3F-CB09-7C53-BE4E3EA5F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99" y="3020"/>
                <a:ext cx="30" cy="54"/>
              </a:xfrm>
              <a:prstGeom prst="rect">
                <a:avLst/>
              </a:prstGeom>
              <a:solidFill>
                <a:srgbClr val="787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09" name="Rectangle 65">
                <a:extLst>
                  <a:ext uri="{FF2B5EF4-FFF2-40B4-BE49-F238E27FC236}">
                    <a16:creationId xmlns:a16="http://schemas.microsoft.com/office/drawing/2014/main" id="{F4234EEA-4356-571F-B870-01B57A7DE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9" y="3020"/>
                <a:ext cx="27" cy="54"/>
              </a:xfrm>
              <a:prstGeom prst="rect">
                <a:avLst/>
              </a:prstGeom>
              <a:solidFill>
                <a:srgbClr val="7979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10" name="Rectangle 66">
                <a:extLst>
                  <a:ext uri="{FF2B5EF4-FFF2-40B4-BE49-F238E27FC236}">
                    <a16:creationId xmlns:a16="http://schemas.microsoft.com/office/drawing/2014/main" id="{B474CA00-1BA3-7998-3885-9DEFFA992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6" y="3020"/>
                <a:ext cx="29" cy="54"/>
              </a:xfrm>
              <a:prstGeom prst="rect">
                <a:avLst/>
              </a:prstGeom>
              <a:solidFill>
                <a:srgbClr val="7C7C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11" name="Rectangle 67">
                <a:extLst>
                  <a:ext uri="{FF2B5EF4-FFF2-40B4-BE49-F238E27FC236}">
                    <a16:creationId xmlns:a16="http://schemas.microsoft.com/office/drawing/2014/main" id="{43789FE4-D4FD-F873-3DC0-9BBC791B3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85" y="3020"/>
                <a:ext cx="28" cy="54"/>
              </a:xfrm>
              <a:prstGeom prst="rect">
                <a:avLst/>
              </a:prstGeom>
              <a:solidFill>
                <a:srgbClr val="7D7D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12" name="Rectangle 68">
                <a:extLst>
                  <a:ext uri="{FF2B5EF4-FFF2-40B4-BE49-F238E27FC236}">
                    <a16:creationId xmlns:a16="http://schemas.microsoft.com/office/drawing/2014/main" id="{77D1F27A-5108-C1A5-E783-2396CB0CC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3" y="3020"/>
                <a:ext cx="27" cy="54"/>
              </a:xfrm>
              <a:prstGeom prst="rect">
                <a:avLst/>
              </a:prstGeom>
              <a:solidFill>
                <a:srgbClr val="7E7E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13" name="Rectangle 69">
                <a:extLst>
                  <a:ext uri="{FF2B5EF4-FFF2-40B4-BE49-F238E27FC236}">
                    <a16:creationId xmlns:a16="http://schemas.microsoft.com/office/drawing/2014/main" id="{98550366-634C-3206-EA9F-EDB4435E3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0" y="3020"/>
                <a:ext cx="30" cy="54"/>
              </a:xfrm>
              <a:prstGeom prst="rect">
                <a:avLst/>
              </a:prstGeom>
              <a:solidFill>
                <a:srgbClr val="7F7F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14" name="Rectangle 70">
                <a:extLst>
                  <a:ext uri="{FF2B5EF4-FFF2-40B4-BE49-F238E27FC236}">
                    <a16:creationId xmlns:a16="http://schemas.microsoft.com/office/drawing/2014/main" id="{8ECBF5E4-484D-E769-ABD8-AFDD9A591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70" y="3020"/>
                <a:ext cx="27" cy="54"/>
              </a:xfrm>
              <a:prstGeom prst="rect">
                <a:avLst/>
              </a:prstGeom>
              <a:solidFill>
                <a:srgbClr val="8282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15" name="Rectangle 71">
                <a:extLst>
                  <a:ext uri="{FF2B5EF4-FFF2-40B4-BE49-F238E27FC236}">
                    <a16:creationId xmlns:a16="http://schemas.microsoft.com/office/drawing/2014/main" id="{11BF5BF6-B321-F5AC-4849-72C9D37ED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97" y="3020"/>
                <a:ext cx="29" cy="54"/>
              </a:xfrm>
              <a:prstGeom prst="rect">
                <a:avLst/>
              </a:prstGeom>
              <a:solidFill>
                <a:srgbClr val="838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16" name="Rectangle 72">
                <a:extLst>
                  <a:ext uri="{FF2B5EF4-FFF2-40B4-BE49-F238E27FC236}">
                    <a16:creationId xmlns:a16="http://schemas.microsoft.com/office/drawing/2014/main" id="{177D6AA2-BD09-BA44-5651-F90A88D42E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6" y="3020"/>
                <a:ext cx="28" cy="54"/>
              </a:xfrm>
              <a:prstGeom prst="rect">
                <a:avLst/>
              </a:prstGeom>
              <a:solidFill>
                <a:srgbClr val="8484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17" name="Rectangle 73">
                <a:extLst>
                  <a:ext uri="{FF2B5EF4-FFF2-40B4-BE49-F238E27FC236}">
                    <a16:creationId xmlns:a16="http://schemas.microsoft.com/office/drawing/2014/main" id="{5D7DB124-E3FB-8051-B6CF-1AA0644A9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54" y="3020"/>
                <a:ext cx="29" cy="54"/>
              </a:xfrm>
              <a:prstGeom prst="rect">
                <a:avLst/>
              </a:prstGeom>
              <a:solidFill>
                <a:srgbClr val="8585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18" name="Rectangle 74">
                <a:extLst>
                  <a:ext uri="{FF2B5EF4-FFF2-40B4-BE49-F238E27FC236}">
                    <a16:creationId xmlns:a16="http://schemas.microsoft.com/office/drawing/2014/main" id="{068EC782-9E17-8895-D0D6-097F088AC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" y="3020"/>
                <a:ext cx="28" cy="54"/>
              </a:xfrm>
              <a:prstGeom prst="rect">
                <a:avLst/>
              </a:prstGeom>
              <a:solidFill>
                <a:srgbClr val="888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19" name="Rectangle 75">
                <a:extLst>
                  <a:ext uri="{FF2B5EF4-FFF2-40B4-BE49-F238E27FC236}">
                    <a16:creationId xmlns:a16="http://schemas.microsoft.com/office/drawing/2014/main" id="{798EF0B9-AD3B-2597-50B1-75272E43B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1" y="3020"/>
                <a:ext cx="29" cy="54"/>
              </a:xfrm>
              <a:prstGeom prst="rect">
                <a:avLst/>
              </a:prstGeom>
              <a:solidFill>
                <a:srgbClr val="898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20" name="Rectangle 76">
                <a:extLst>
                  <a:ext uri="{FF2B5EF4-FFF2-40B4-BE49-F238E27FC236}">
                    <a16:creationId xmlns:a16="http://schemas.microsoft.com/office/drawing/2014/main" id="{429ED20C-72C6-926B-DC01-BEF44D945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40" y="3020"/>
                <a:ext cx="28" cy="54"/>
              </a:xfrm>
              <a:prstGeom prst="rect">
                <a:avLst/>
              </a:prstGeom>
              <a:solidFill>
                <a:srgbClr val="8A8A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21" name="Rectangle 77">
                <a:extLst>
                  <a:ext uri="{FF2B5EF4-FFF2-40B4-BE49-F238E27FC236}">
                    <a16:creationId xmlns:a16="http://schemas.microsoft.com/office/drawing/2014/main" id="{2478B7AE-C6E4-6CF1-C713-F96E08948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8" y="3020"/>
                <a:ext cx="29" cy="54"/>
              </a:xfrm>
              <a:prstGeom prst="rect">
                <a:avLst/>
              </a:prstGeom>
              <a:solidFill>
                <a:srgbClr val="8C8C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22" name="Rectangle 78">
                <a:extLst>
                  <a:ext uri="{FF2B5EF4-FFF2-40B4-BE49-F238E27FC236}">
                    <a16:creationId xmlns:a16="http://schemas.microsoft.com/office/drawing/2014/main" id="{FD6310B3-8A7A-0919-3349-473FBB940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97" y="3020"/>
                <a:ext cx="27" cy="54"/>
              </a:xfrm>
              <a:prstGeom prst="rect">
                <a:avLst/>
              </a:prstGeom>
              <a:solidFill>
                <a:srgbClr val="8E8E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23" name="Rectangle 79">
                <a:extLst>
                  <a:ext uri="{FF2B5EF4-FFF2-40B4-BE49-F238E27FC236}">
                    <a16:creationId xmlns:a16="http://schemas.microsoft.com/office/drawing/2014/main" id="{AA6B40E9-2E44-E7EA-F826-28E9ED140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4" y="3020"/>
                <a:ext cx="30" cy="54"/>
              </a:xfrm>
              <a:prstGeom prst="rect">
                <a:avLst/>
              </a:prstGeom>
              <a:solidFill>
                <a:srgbClr val="8F8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24" name="Rectangle 80">
                <a:extLst>
                  <a:ext uri="{FF2B5EF4-FFF2-40B4-BE49-F238E27FC236}">
                    <a16:creationId xmlns:a16="http://schemas.microsoft.com/office/drawing/2014/main" id="{066E2718-5685-A6FA-0840-F8F2FF07A2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54" y="3020"/>
                <a:ext cx="27" cy="54"/>
              </a:xfrm>
              <a:prstGeom prst="rect">
                <a:avLst/>
              </a:prstGeom>
              <a:solidFill>
                <a:srgbClr val="9191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25" name="Rectangle 81">
                <a:extLst>
                  <a:ext uri="{FF2B5EF4-FFF2-40B4-BE49-F238E27FC236}">
                    <a16:creationId xmlns:a16="http://schemas.microsoft.com/office/drawing/2014/main" id="{B7072A4C-34DB-B94B-C8EC-43AF7B53C1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1" y="3020"/>
                <a:ext cx="30" cy="54"/>
              </a:xfrm>
              <a:prstGeom prst="rect">
                <a:avLst/>
              </a:prstGeom>
              <a:solidFill>
                <a:srgbClr val="9292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26" name="Rectangle 82">
                <a:extLst>
                  <a:ext uri="{FF2B5EF4-FFF2-40B4-BE49-F238E27FC236}">
                    <a16:creationId xmlns:a16="http://schemas.microsoft.com/office/drawing/2014/main" id="{31CE24F2-13CC-3F07-D7F5-0692B2BC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1" y="3020"/>
                <a:ext cx="27" cy="54"/>
              </a:xfrm>
              <a:prstGeom prst="rect">
                <a:avLst/>
              </a:prstGeom>
              <a:solidFill>
                <a:srgbClr val="9494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27" name="Rectangle 83">
                <a:extLst>
                  <a:ext uri="{FF2B5EF4-FFF2-40B4-BE49-F238E27FC236}">
                    <a16:creationId xmlns:a16="http://schemas.microsoft.com/office/drawing/2014/main" id="{35A49D70-9D50-A22A-1FC1-3B78405BB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8" y="3020"/>
                <a:ext cx="27" cy="54"/>
              </a:xfrm>
              <a:prstGeom prst="rect">
                <a:avLst/>
              </a:prstGeom>
              <a:solidFill>
                <a:srgbClr val="9696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28" name="Rectangle 84">
                <a:extLst>
                  <a:ext uri="{FF2B5EF4-FFF2-40B4-BE49-F238E27FC236}">
                    <a16:creationId xmlns:a16="http://schemas.microsoft.com/office/drawing/2014/main" id="{2C087139-390D-C732-2578-11A412A78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5" y="3020"/>
                <a:ext cx="30" cy="54"/>
              </a:xfrm>
              <a:prstGeom prst="rect">
                <a:avLst/>
              </a:prstGeom>
              <a:solidFill>
                <a:srgbClr val="979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29" name="Rectangle 85">
                <a:extLst>
                  <a:ext uri="{FF2B5EF4-FFF2-40B4-BE49-F238E27FC236}">
                    <a16:creationId xmlns:a16="http://schemas.microsoft.com/office/drawing/2014/main" id="{93412036-FE7A-301B-38F6-5253A9782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5" y="3020"/>
                <a:ext cx="27" cy="54"/>
              </a:xfrm>
              <a:prstGeom prst="rect">
                <a:avLst/>
              </a:prstGeom>
              <a:solidFill>
                <a:srgbClr val="9898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30" name="Rectangle 86">
                <a:extLst>
                  <a:ext uri="{FF2B5EF4-FFF2-40B4-BE49-F238E27FC236}">
                    <a16:creationId xmlns:a16="http://schemas.microsoft.com/office/drawing/2014/main" id="{1ACADBF4-01F2-780E-E80A-0D7C95694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" y="3020"/>
                <a:ext cx="30" cy="54"/>
              </a:xfrm>
              <a:prstGeom prst="rect">
                <a:avLst/>
              </a:prstGeom>
              <a:solidFill>
                <a:srgbClr val="9B9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31" name="Rectangle 87">
                <a:extLst>
                  <a:ext uri="{FF2B5EF4-FFF2-40B4-BE49-F238E27FC236}">
                    <a16:creationId xmlns:a16="http://schemas.microsoft.com/office/drawing/2014/main" id="{FFECE7E0-0383-FB36-08D2-69D8F664A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2" y="3020"/>
                <a:ext cx="27" cy="54"/>
              </a:xfrm>
              <a:prstGeom prst="rect">
                <a:avLst/>
              </a:prstGeom>
              <a:solidFill>
                <a:srgbClr val="9C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32" name="Rectangle 88">
                <a:extLst>
                  <a:ext uri="{FF2B5EF4-FFF2-40B4-BE49-F238E27FC236}">
                    <a16:creationId xmlns:a16="http://schemas.microsoft.com/office/drawing/2014/main" id="{003EF4F7-E0CE-12AB-95AF-70C6CA977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9" y="3020"/>
                <a:ext cx="30" cy="54"/>
              </a:xfrm>
              <a:prstGeom prst="rect">
                <a:avLst/>
              </a:prstGeom>
              <a:solidFill>
                <a:srgbClr val="9D9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33" name="Rectangle 89">
                <a:extLst>
                  <a:ext uri="{FF2B5EF4-FFF2-40B4-BE49-F238E27FC236}">
                    <a16:creationId xmlns:a16="http://schemas.microsoft.com/office/drawing/2014/main" id="{F669F1F4-7E48-BFE3-4DC1-40F8FA632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09" y="3020"/>
                <a:ext cx="27" cy="54"/>
              </a:xfrm>
              <a:prstGeom prst="rect">
                <a:avLst/>
              </a:prstGeom>
              <a:solidFill>
                <a:srgbClr val="9E9E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34" name="Rectangle 90">
                <a:extLst>
                  <a:ext uri="{FF2B5EF4-FFF2-40B4-BE49-F238E27FC236}">
                    <a16:creationId xmlns:a16="http://schemas.microsoft.com/office/drawing/2014/main" id="{9A3B17F0-D7F7-9236-9DDE-44C079A1B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36" y="3020"/>
                <a:ext cx="29" cy="54"/>
              </a:xfrm>
              <a:prstGeom prst="rect">
                <a:avLst/>
              </a:prstGeom>
              <a:solidFill>
                <a:srgbClr val="A1A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35" name="Rectangle 91">
                <a:extLst>
                  <a:ext uri="{FF2B5EF4-FFF2-40B4-BE49-F238E27FC236}">
                    <a16:creationId xmlns:a16="http://schemas.microsoft.com/office/drawing/2014/main" id="{2A722EB5-DE7E-AA9D-7D93-2A7E37B2F6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65" y="3020"/>
                <a:ext cx="28" cy="54"/>
              </a:xfrm>
              <a:prstGeom prst="rect">
                <a:avLst/>
              </a:prstGeom>
              <a:solidFill>
                <a:srgbClr val="A2A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36" name="Rectangle 92">
                <a:extLst>
                  <a:ext uri="{FF2B5EF4-FFF2-40B4-BE49-F238E27FC236}">
                    <a16:creationId xmlns:a16="http://schemas.microsoft.com/office/drawing/2014/main" id="{79ED2754-8019-6304-E42B-BABF73C86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93" y="3020"/>
                <a:ext cx="29" cy="54"/>
              </a:xfrm>
              <a:prstGeom prst="rect">
                <a:avLst/>
              </a:prstGeom>
              <a:solidFill>
                <a:srgbClr val="A3A3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37" name="Rectangle 93">
                <a:extLst>
                  <a:ext uri="{FF2B5EF4-FFF2-40B4-BE49-F238E27FC236}">
                    <a16:creationId xmlns:a16="http://schemas.microsoft.com/office/drawing/2014/main" id="{289CB21A-ECDF-EB8A-A39E-AB4C6926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22" y="3020"/>
                <a:ext cx="28" cy="54"/>
              </a:xfrm>
              <a:prstGeom prst="rect">
                <a:avLst/>
              </a:prstGeom>
              <a:solidFill>
                <a:srgbClr val="A4A4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38" name="Rectangle 94">
                <a:extLst>
                  <a:ext uri="{FF2B5EF4-FFF2-40B4-BE49-F238E27FC236}">
                    <a16:creationId xmlns:a16="http://schemas.microsoft.com/office/drawing/2014/main" id="{DBB8968E-1D6E-6952-5927-1296B1719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0" y="3020"/>
                <a:ext cx="29" cy="54"/>
              </a:xfrm>
              <a:prstGeom prst="rect">
                <a:avLst/>
              </a:prstGeom>
              <a:solidFill>
                <a:srgbClr val="A7A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39" name="Rectangle 95">
                <a:extLst>
                  <a:ext uri="{FF2B5EF4-FFF2-40B4-BE49-F238E27FC236}">
                    <a16:creationId xmlns:a16="http://schemas.microsoft.com/office/drawing/2014/main" id="{D302A762-307C-F1DA-866E-A94E465C3A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9" y="3020"/>
                <a:ext cx="27" cy="54"/>
              </a:xfrm>
              <a:prstGeom prst="rect">
                <a:avLst/>
              </a:prstGeom>
              <a:solidFill>
                <a:srgbClr val="A8A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40" name="Rectangle 96">
                <a:extLst>
                  <a:ext uri="{FF2B5EF4-FFF2-40B4-BE49-F238E27FC236}">
                    <a16:creationId xmlns:a16="http://schemas.microsoft.com/office/drawing/2014/main" id="{268427E5-3AB8-3372-F92D-92C6DD992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06" y="3020"/>
                <a:ext cx="30" cy="54"/>
              </a:xfrm>
              <a:prstGeom prst="rect">
                <a:avLst/>
              </a:prstGeom>
              <a:solidFill>
                <a:srgbClr val="A9A9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41" name="Rectangle 97">
                <a:extLst>
                  <a:ext uri="{FF2B5EF4-FFF2-40B4-BE49-F238E27FC236}">
                    <a16:creationId xmlns:a16="http://schemas.microsoft.com/office/drawing/2014/main" id="{C7A44270-24A0-455D-EFA3-0006A39EB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36" y="3020"/>
                <a:ext cx="27" cy="54"/>
              </a:xfrm>
              <a:prstGeom prst="rect">
                <a:avLst/>
              </a:prstGeom>
              <a:solidFill>
                <a:srgbClr val="AAA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42" name="Rectangle 98">
                <a:extLst>
                  <a:ext uri="{FF2B5EF4-FFF2-40B4-BE49-F238E27FC236}">
                    <a16:creationId xmlns:a16="http://schemas.microsoft.com/office/drawing/2014/main" id="{5CE62C80-3C9E-AC5E-9EF0-1EDBC1864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63" y="3020"/>
                <a:ext cx="28" cy="54"/>
              </a:xfrm>
              <a:prstGeom prst="rect">
                <a:avLst/>
              </a:prstGeom>
              <a:solidFill>
                <a:srgbClr val="ADAD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43" name="Rectangle 99">
                <a:extLst>
                  <a:ext uri="{FF2B5EF4-FFF2-40B4-BE49-F238E27FC236}">
                    <a16:creationId xmlns:a16="http://schemas.microsoft.com/office/drawing/2014/main" id="{04347297-5201-D274-7C1F-2A6F4004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91" y="3020"/>
                <a:ext cx="29" cy="54"/>
              </a:xfrm>
              <a:prstGeom prst="rect">
                <a:avLst/>
              </a:prstGeom>
              <a:solidFill>
                <a:srgbClr val="AEA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44" name="Rectangle 100">
                <a:extLst>
                  <a:ext uri="{FF2B5EF4-FFF2-40B4-BE49-F238E27FC236}">
                    <a16:creationId xmlns:a16="http://schemas.microsoft.com/office/drawing/2014/main" id="{AC620E71-CC88-B12C-930F-AE5307DFD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20" y="3020"/>
                <a:ext cx="28" cy="54"/>
              </a:xfrm>
              <a:prstGeom prst="rect">
                <a:avLst/>
              </a:prstGeom>
              <a:solidFill>
                <a:srgbClr val="AFAF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45" name="Rectangle 101">
                <a:extLst>
                  <a:ext uri="{FF2B5EF4-FFF2-40B4-BE49-F238E27FC236}">
                    <a16:creationId xmlns:a16="http://schemas.microsoft.com/office/drawing/2014/main" id="{5D3D0825-885E-0D83-F59A-9849F433F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8" y="3020"/>
                <a:ext cx="29" cy="54"/>
              </a:xfrm>
              <a:prstGeom prst="rect">
                <a:avLst/>
              </a:prstGeom>
              <a:solidFill>
                <a:srgbClr val="B0B0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46" name="Rectangle 102">
                <a:extLst>
                  <a:ext uri="{FF2B5EF4-FFF2-40B4-BE49-F238E27FC236}">
                    <a16:creationId xmlns:a16="http://schemas.microsoft.com/office/drawing/2014/main" id="{6F67DA9A-4475-4083-9BDF-4C206C086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" y="3020"/>
                <a:ext cx="27" cy="54"/>
              </a:xfrm>
              <a:prstGeom prst="rect">
                <a:avLst/>
              </a:prstGeom>
              <a:solidFill>
                <a:srgbClr val="B2B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47" name="Rectangle 103">
                <a:extLst>
                  <a:ext uri="{FF2B5EF4-FFF2-40B4-BE49-F238E27FC236}">
                    <a16:creationId xmlns:a16="http://schemas.microsoft.com/office/drawing/2014/main" id="{0EA76134-C5D9-1F57-B68A-1ED0C5449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04" y="3020"/>
                <a:ext cx="30" cy="54"/>
              </a:xfrm>
              <a:prstGeom prst="rect">
                <a:avLst/>
              </a:prstGeom>
              <a:solidFill>
                <a:srgbClr val="B3B3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48" name="Rectangle 104">
                <a:extLst>
                  <a:ext uri="{FF2B5EF4-FFF2-40B4-BE49-F238E27FC236}">
                    <a16:creationId xmlns:a16="http://schemas.microsoft.com/office/drawing/2014/main" id="{54B58123-CA86-11FA-F00D-F4F1D6476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34" y="3020"/>
                <a:ext cx="27" cy="54"/>
              </a:xfrm>
              <a:prstGeom prst="rect">
                <a:avLst/>
              </a:prstGeom>
              <a:solidFill>
                <a:srgbClr val="B5B5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49" name="Rectangle 105">
                <a:extLst>
                  <a:ext uri="{FF2B5EF4-FFF2-40B4-BE49-F238E27FC236}">
                    <a16:creationId xmlns:a16="http://schemas.microsoft.com/office/drawing/2014/main" id="{83719620-BD7F-DFDA-DDAF-530718C01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1" y="3020"/>
                <a:ext cx="30" cy="54"/>
              </a:xfrm>
              <a:prstGeom prst="rect">
                <a:avLst/>
              </a:prstGeom>
              <a:solidFill>
                <a:srgbClr val="B6B6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50" name="Rectangle 106">
                <a:extLst>
                  <a:ext uri="{FF2B5EF4-FFF2-40B4-BE49-F238E27FC236}">
                    <a16:creationId xmlns:a16="http://schemas.microsoft.com/office/drawing/2014/main" id="{5E436CB7-0036-F803-1402-597FECDBF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1" y="3020"/>
                <a:ext cx="27" cy="54"/>
              </a:xfrm>
              <a:prstGeom prst="rect">
                <a:avLst/>
              </a:prstGeom>
              <a:solidFill>
                <a:srgbClr val="B8B8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51" name="Rectangle 107">
                <a:extLst>
                  <a:ext uri="{FF2B5EF4-FFF2-40B4-BE49-F238E27FC236}">
                    <a16:creationId xmlns:a16="http://schemas.microsoft.com/office/drawing/2014/main" id="{D6EDF7AB-EA27-03EB-1E83-0539FBCA8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18" y="3020"/>
                <a:ext cx="29" cy="54"/>
              </a:xfrm>
              <a:prstGeom prst="rect">
                <a:avLst/>
              </a:prstGeom>
              <a:solidFill>
                <a:srgbClr val="B9B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52" name="Rectangle 108">
                <a:extLst>
                  <a:ext uri="{FF2B5EF4-FFF2-40B4-BE49-F238E27FC236}">
                    <a16:creationId xmlns:a16="http://schemas.microsoft.com/office/drawing/2014/main" id="{BFACDC43-7CBB-719C-6EE0-5B37C7F9D9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" y="3020"/>
                <a:ext cx="28" cy="54"/>
              </a:xfrm>
              <a:prstGeom prst="rect">
                <a:avLst/>
              </a:prstGeom>
              <a:solidFill>
                <a:srgbClr val="BABA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53" name="Rectangle 109">
                <a:extLst>
                  <a:ext uri="{FF2B5EF4-FFF2-40B4-BE49-F238E27FC236}">
                    <a16:creationId xmlns:a16="http://schemas.microsoft.com/office/drawing/2014/main" id="{F549B692-E7FE-D28C-6A99-3A64CE9A7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5" y="3020"/>
                <a:ext cx="29" cy="54"/>
              </a:xfrm>
              <a:prstGeom prst="rect">
                <a:avLst/>
              </a:prstGeom>
              <a:solidFill>
                <a:srgbClr val="BBBB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54" name="Rectangle 110">
                <a:extLst>
                  <a:ext uri="{FF2B5EF4-FFF2-40B4-BE49-F238E27FC236}">
                    <a16:creationId xmlns:a16="http://schemas.microsoft.com/office/drawing/2014/main" id="{24B6B4CD-EA2B-6760-9E4E-7DF350315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04" y="3020"/>
                <a:ext cx="28" cy="54"/>
              </a:xfrm>
              <a:prstGeom prst="rect">
                <a:avLst/>
              </a:prstGeom>
              <a:solidFill>
                <a:srgbClr val="BCBC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55" name="Rectangle 111">
                <a:extLst>
                  <a:ext uri="{FF2B5EF4-FFF2-40B4-BE49-F238E27FC236}">
                    <a16:creationId xmlns:a16="http://schemas.microsoft.com/office/drawing/2014/main" id="{E6D01BB8-C447-9ECD-31F8-180B49C4D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2" y="3020"/>
                <a:ext cx="29" cy="54"/>
              </a:xfrm>
              <a:prstGeom prst="rect">
                <a:avLst/>
              </a:prstGeom>
              <a:solidFill>
                <a:srgbClr val="BEBE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56" name="Rectangle 112">
                <a:extLst>
                  <a:ext uri="{FF2B5EF4-FFF2-40B4-BE49-F238E27FC236}">
                    <a16:creationId xmlns:a16="http://schemas.microsoft.com/office/drawing/2014/main" id="{C65020CB-B009-D9DC-32D8-F2F0581F2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61" y="3020"/>
                <a:ext cx="28" cy="54"/>
              </a:xfrm>
              <a:prstGeom prst="rect">
                <a:avLst/>
              </a:prstGeom>
              <a:solidFill>
                <a:srgbClr val="C0C0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57" name="Rectangle 113">
                <a:extLst>
                  <a:ext uri="{FF2B5EF4-FFF2-40B4-BE49-F238E27FC236}">
                    <a16:creationId xmlns:a16="http://schemas.microsoft.com/office/drawing/2014/main" id="{653F0BD3-5F9F-ED06-98AF-9CB59678F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9" y="3020"/>
                <a:ext cx="29" cy="54"/>
              </a:xfrm>
              <a:prstGeom prst="rect">
                <a:avLst/>
              </a:prstGeom>
              <a:solidFill>
                <a:srgbClr val="C1C1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58" name="Rectangle 114">
                <a:extLst>
                  <a:ext uri="{FF2B5EF4-FFF2-40B4-BE49-F238E27FC236}">
                    <a16:creationId xmlns:a16="http://schemas.microsoft.com/office/drawing/2014/main" id="{1D6F79EE-BB9F-950D-31D0-BBBEB7EEC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8" y="3020"/>
                <a:ext cx="27" cy="54"/>
              </a:xfrm>
              <a:prstGeom prst="rect">
                <a:avLst/>
              </a:prstGeom>
              <a:solidFill>
                <a:srgbClr val="C2C2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59" name="Rectangle 115">
                <a:extLst>
                  <a:ext uri="{FF2B5EF4-FFF2-40B4-BE49-F238E27FC236}">
                    <a16:creationId xmlns:a16="http://schemas.microsoft.com/office/drawing/2014/main" id="{D31DB49B-2D2A-ACD9-B5D3-2B2CD5AC5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45" y="3020"/>
                <a:ext cx="28" cy="54"/>
              </a:xfrm>
              <a:prstGeom prst="rect">
                <a:avLst/>
              </a:prstGeom>
              <a:solidFill>
                <a:srgbClr val="C4C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60" name="Rectangle 116">
                <a:extLst>
                  <a:ext uri="{FF2B5EF4-FFF2-40B4-BE49-F238E27FC236}">
                    <a16:creationId xmlns:a16="http://schemas.microsoft.com/office/drawing/2014/main" id="{459D504C-2EC2-BA1D-9FBE-45E496A19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73" y="3020"/>
                <a:ext cx="29" cy="54"/>
              </a:xfrm>
              <a:prstGeom prst="rect">
                <a:avLst/>
              </a:prstGeom>
              <a:solidFill>
                <a:srgbClr val="C5C5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61" name="Rectangle 117">
                <a:extLst>
                  <a:ext uri="{FF2B5EF4-FFF2-40B4-BE49-F238E27FC236}">
                    <a16:creationId xmlns:a16="http://schemas.microsoft.com/office/drawing/2014/main" id="{DDD5B1BE-862C-0B8A-0778-9A06E37C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02" y="3020"/>
                <a:ext cx="28" cy="54"/>
              </a:xfrm>
              <a:prstGeom prst="rect">
                <a:avLst/>
              </a:prstGeom>
              <a:solidFill>
                <a:srgbClr val="C6C6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62" name="Rectangle 118">
                <a:extLst>
                  <a:ext uri="{FF2B5EF4-FFF2-40B4-BE49-F238E27FC236}">
                    <a16:creationId xmlns:a16="http://schemas.microsoft.com/office/drawing/2014/main" id="{543142AD-CDE3-AD26-C62B-EC4DDE98E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0" y="3020"/>
                <a:ext cx="29" cy="54"/>
              </a:xfrm>
              <a:prstGeom prst="rect">
                <a:avLst/>
              </a:prstGeom>
              <a:solidFill>
                <a:srgbClr val="C7C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63" name="Rectangle 119">
                <a:extLst>
                  <a:ext uri="{FF2B5EF4-FFF2-40B4-BE49-F238E27FC236}">
                    <a16:creationId xmlns:a16="http://schemas.microsoft.com/office/drawing/2014/main" id="{9F3D3E89-7E82-A141-5FE1-EA3379BF4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9" y="3020"/>
                <a:ext cx="27" cy="54"/>
              </a:xfrm>
              <a:prstGeom prst="rect">
                <a:avLst/>
              </a:prstGeom>
              <a:solidFill>
                <a:srgbClr val="C9C9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64" name="Rectangle 120">
                <a:extLst>
                  <a:ext uri="{FF2B5EF4-FFF2-40B4-BE49-F238E27FC236}">
                    <a16:creationId xmlns:a16="http://schemas.microsoft.com/office/drawing/2014/main" id="{0CBEB2B4-7707-792D-B52D-B317F9967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86" y="3020"/>
                <a:ext cx="30" cy="54"/>
              </a:xfrm>
              <a:prstGeom prst="rect">
                <a:avLst/>
              </a:prstGeom>
              <a:solidFill>
                <a:srgbClr val="CAC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65" name="Rectangle 121">
                <a:extLst>
                  <a:ext uri="{FF2B5EF4-FFF2-40B4-BE49-F238E27FC236}">
                    <a16:creationId xmlns:a16="http://schemas.microsoft.com/office/drawing/2014/main" id="{37A51765-7971-8A96-68E7-BF43DD694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16" y="3020"/>
                <a:ext cx="27" cy="54"/>
              </a:xfrm>
              <a:prstGeom prst="rect">
                <a:avLst/>
              </a:prstGeom>
              <a:solidFill>
                <a:srgbClr val="CBCB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66" name="Rectangle 122">
                <a:extLst>
                  <a:ext uri="{FF2B5EF4-FFF2-40B4-BE49-F238E27FC236}">
                    <a16:creationId xmlns:a16="http://schemas.microsoft.com/office/drawing/2014/main" id="{984C07E9-2CCD-8A8E-DED1-AC2CECC32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3" y="3020"/>
                <a:ext cx="30" cy="54"/>
              </a:xfrm>
              <a:prstGeom prst="rect">
                <a:avLst/>
              </a:prstGeom>
              <a:solidFill>
                <a:srgbClr val="CCCC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67" name="Rectangle 123">
                <a:extLst>
                  <a:ext uri="{FF2B5EF4-FFF2-40B4-BE49-F238E27FC236}">
                    <a16:creationId xmlns:a16="http://schemas.microsoft.com/office/drawing/2014/main" id="{9C648116-981C-2C48-B486-9CB81BA43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73" y="3020"/>
                <a:ext cx="27" cy="54"/>
              </a:xfrm>
              <a:prstGeom prst="rect">
                <a:avLst/>
              </a:prstGeom>
              <a:solidFill>
                <a:srgbClr val="CECE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68" name="Rectangle 124">
                <a:extLst>
                  <a:ext uri="{FF2B5EF4-FFF2-40B4-BE49-F238E27FC236}">
                    <a16:creationId xmlns:a16="http://schemas.microsoft.com/office/drawing/2014/main" id="{BB5E10BA-B0B8-FDEC-C953-D4162BE87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00" y="3020"/>
                <a:ext cx="30" cy="54"/>
              </a:xfrm>
              <a:prstGeom prst="rect">
                <a:avLst/>
              </a:prstGeom>
              <a:solidFill>
                <a:srgbClr val="CEC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69" name="Rectangle 125">
                <a:extLst>
                  <a:ext uri="{FF2B5EF4-FFF2-40B4-BE49-F238E27FC236}">
                    <a16:creationId xmlns:a16="http://schemas.microsoft.com/office/drawing/2014/main" id="{351819C2-A4DF-EB56-54BD-304260F74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30" y="3020"/>
                <a:ext cx="27" cy="54"/>
              </a:xfrm>
              <a:prstGeom prst="rect">
                <a:avLst/>
              </a:prstGeom>
              <a:solidFill>
                <a:srgbClr val="CFC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70" name="Rectangle 126">
                <a:extLst>
                  <a:ext uri="{FF2B5EF4-FFF2-40B4-BE49-F238E27FC236}">
                    <a16:creationId xmlns:a16="http://schemas.microsoft.com/office/drawing/2014/main" id="{4F2A6760-FBE7-5C95-C86E-AC64EC490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57" y="3020"/>
                <a:ext cx="29" cy="54"/>
              </a:xfrm>
              <a:prstGeom prst="rect">
                <a:avLst/>
              </a:prstGeom>
              <a:solidFill>
                <a:srgbClr val="D0D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71" name="Rectangle 127">
                <a:extLst>
                  <a:ext uri="{FF2B5EF4-FFF2-40B4-BE49-F238E27FC236}">
                    <a16:creationId xmlns:a16="http://schemas.microsoft.com/office/drawing/2014/main" id="{6C0401AA-ECBB-EE23-DA2B-C8A151301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6" y="3020"/>
                <a:ext cx="28" cy="54"/>
              </a:xfrm>
              <a:prstGeom prst="rect">
                <a:avLst/>
              </a:prstGeom>
              <a:solidFill>
                <a:srgbClr val="D2D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72" name="Rectangle 128">
                <a:extLst>
                  <a:ext uri="{FF2B5EF4-FFF2-40B4-BE49-F238E27FC236}">
                    <a16:creationId xmlns:a16="http://schemas.microsoft.com/office/drawing/2014/main" id="{CC9312D6-973A-7CDF-3A2C-629192F25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" y="3020"/>
                <a:ext cx="29" cy="54"/>
              </a:xfrm>
              <a:prstGeom prst="rect">
                <a:avLst/>
              </a:prstGeom>
              <a:solidFill>
                <a:srgbClr val="D3D3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73" name="Rectangle 129">
                <a:extLst>
                  <a:ext uri="{FF2B5EF4-FFF2-40B4-BE49-F238E27FC236}">
                    <a16:creationId xmlns:a16="http://schemas.microsoft.com/office/drawing/2014/main" id="{0FFF8072-3A14-93E4-1D47-0BA086D09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43" y="3020"/>
                <a:ext cx="28" cy="54"/>
              </a:xfrm>
              <a:prstGeom prst="rect">
                <a:avLst/>
              </a:prstGeom>
              <a:solidFill>
                <a:srgbClr val="D4D4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74" name="Rectangle 130">
                <a:extLst>
                  <a:ext uri="{FF2B5EF4-FFF2-40B4-BE49-F238E27FC236}">
                    <a16:creationId xmlns:a16="http://schemas.microsoft.com/office/drawing/2014/main" id="{51B89D6F-0428-9E6E-C9BD-87C59EA0B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71" y="3020"/>
                <a:ext cx="27" cy="54"/>
              </a:xfrm>
              <a:prstGeom prst="rect">
                <a:avLst/>
              </a:prstGeom>
              <a:solidFill>
                <a:srgbClr val="D5D5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75" name="Rectangle 131">
                <a:extLst>
                  <a:ext uri="{FF2B5EF4-FFF2-40B4-BE49-F238E27FC236}">
                    <a16:creationId xmlns:a16="http://schemas.microsoft.com/office/drawing/2014/main" id="{7BA63502-8A4F-445F-2E63-E1475C2A8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8" y="3020"/>
                <a:ext cx="29" cy="54"/>
              </a:xfrm>
              <a:prstGeom prst="rect">
                <a:avLst/>
              </a:prstGeom>
              <a:solidFill>
                <a:srgbClr val="D6D6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76" name="Rectangle 132">
                <a:extLst>
                  <a:ext uri="{FF2B5EF4-FFF2-40B4-BE49-F238E27FC236}">
                    <a16:creationId xmlns:a16="http://schemas.microsoft.com/office/drawing/2014/main" id="{272BEAC2-7B7B-A8D0-402A-48B1C8D01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7" y="3020"/>
                <a:ext cx="28" cy="54"/>
              </a:xfrm>
              <a:prstGeom prst="rect">
                <a:avLst/>
              </a:prstGeom>
              <a:solidFill>
                <a:srgbClr val="D7D7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77" name="Rectangle 133">
                <a:extLst>
                  <a:ext uri="{FF2B5EF4-FFF2-40B4-BE49-F238E27FC236}">
                    <a16:creationId xmlns:a16="http://schemas.microsoft.com/office/drawing/2014/main" id="{ACCAD981-CB80-21F7-57B8-DCD22B002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55" y="3020"/>
                <a:ext cx="29" cy="54"/>
              </a:xfrm>
              <a:prstGeom prst="rect">
                <a:avLst/>
              </a:prstGeom>
              <a:solidFill>
                <a:srgbClr val="D8D8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78" name="Rectangle 134">
                <a:extLst>
                  <a:ext uri="{FF2B5EF4-FFF2-40B4-BE49-F238E27FC236}">
                    <a16:creationId xmlns:a16="http://schemas.microsoft.com/office/drawing/2014/main" id="{92C6062D-1FD5-E769-F351-1C03AFD48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4" y="3020"/>
                <a:ext cx="28" cy="54"/>
              </a:xfrm>
              <a:prstGeom prst="rect">
                <a:avLst/>
              </a:prstGeom>
              <a:solidFill>
                <a:srgbClr val="D9D9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79" name="Rectangle 135">
                <a:extLst>
                  <a:ext uri="{FF2B5EF4-FFF2-40B4-BE49-F238E27FC236}">
                    <a16:creationId xmlns:a16="http://schemas.microsoft.com/office/drawing/2014/main" id="{DC2721C3-7473-9E47-6942-A54B00E55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12" y="3020"/>
                <a:ext cx="29" cy="54"/>
              </a:xfrm>
              <a:prstGeom prst="rect">
                <a:avLst/>
              </a:prstGeom>
              <a:solidFill>
                <a:srgbClr val="DBDB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80" name="Rectangle 136">
                <a:extLst>
                  <a:ext uri="{FF2B5EF4-FFF2-40B4-BE49-F238E27FC236}">
                    <a16:creationId xmlns:a16="http://schemas.microsoft.com/office/drawing/2014/main" id="{50CC6ADF-E8A7-1FF2-CA87-3BAA6AC9C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1" y="3020"/>
                <a:ext cx="28" cy="54"/>
              </a:xfrm>
              <a:prstGeom prst="rect">
                <a:avLst/>
              </a:prstGeom>
              <a:solidFill>
                <a:srgbClr val="DBDB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81" name="Rectangle 137">
                <a:extLst>
                  <a:ext uri="{FF2B5EF4-FFF2-40B4-BE49-F238E27FC236}">
                    <a16:creationId xmlns:a16="http://schemas.microsoft.com/office/drawing/2014/main" id="{E73A3BC6-ED26-1A7D-DED1-3100F0E30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69" y="3020"/>
                <a:ext cx="29" cy="54"/>
              </a:xfrm>
              <a:prstGeom prst="rect">
                <a:avLst/>
              </a:prstGeom>
              <a:solidFill>
                <a:srgbClr val="DCD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82" name="Rectangle 138">
                <a:extLst>
                  <a:ext uri="{FF2B5EF4-FFF2-40B4-BE49-F238E27FC236}">
                    <a16:creationId xmlns:a16="http://schemas.microsoft.com/office/drawing/2014/main" id="{4B46ECC0-80FE-F961-97CF-DAE35AE42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8" y="3020"/>
                <a:ext cx="27" cy="54"/>
              </a:xfrm>
              <a:prstGeom prst="rect">
                <a:avLst/>
              </a:prstGeom>
              <a:solidFill>
                <a:srgbClr val="DDDD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83" name="Rectangle 139">
                <a:extLst>
                  <a:ext uri="{FF2B5EF4-FFF2-40B4-BE49-F238E27FC236}">
                    <a16:creationId xmlns:a16="http://schemas.microsoft.com/office/drawing/2014/main" id="{92F84B3C-B378-69FD-AF94-C463FD50EC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5" y="3020"/>
                <a:ext cx="30" cy="54"/>
              </a:xfrm>
              <a:prstGeom prst="rect">
                <a:avLst/>
              </a:prstGeom>
              <a:solidFill>
                <a:srgbClr val="DEDE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84" name="Rectangle 140">
                <a:extLst>
                  <a:ext uri="{FF2B5EF4-FFF2-40B4-BE49-F238E27FC236}">
                    <a16:creationId xmlns:a16="http://schemas.microsoft.com/office/drawing/2014/main" id="{AFE5CDF9-492A-B549-D215-CC3B62D5A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55" y="3020"/>
                <a:ext cx="27" cy="54"/>
              </a:xfrm>
              <a:prstGeom prst="rect">
                <a:avLst/>
              </a:prstGeom>
              <a:solidFill>
                <a:srgbClr val="DFDF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85" name="Rectangle 141">
                <a:extLst>
                  <a:ext uri="{FF2B5EF4-FFF2-40B4-BE49-F238E27FC236}">
                    <a16:creationId xmlns:a16="http://schemas.microsoft.com/office/drawing/2014/main" id="{65B9F903-61D0-22C9-53E4-94A6309626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2" y="3020"/>
                <a:ext cx="30" cy="54"/>
              </a:xfrm>
              <a:prstGeom prst="rect">
                <a:avLst/>
              </a:prstGeom>
              <a:solidFill>
                <a:srgbClr val="E0E0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86" name="Rectangle 142">
                <a:extLst>
                  <a:ext uri="{FF2B5EF4-FFF2-40B4-BE49-F238E27FC236}">
                    <a16:creationId xmlns:a16="http://schemas.microsoft.com/office/drawing/2014/main" id="{EDD12A37-81AB-FB20-CA0B-0A50A80E7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2" y="3020"/>
                <a:ext cx="27" cy="54"/>
              </a:xfrm>
              <a:prstGeom prst="rect">
                <a:avLst/>
              </a:prstGeom>
              <a:solidFill>
                <a:srgbClr val="E1E1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87" name="Rectangle 143">
                <a:extLst>
                  <a:ext uri="{FF2B5EF4-FFF2-40B4-BE49-F238E27FC236}">
                    <a16:creationId xmlns:a16="http://schemas.microsoft.com/office/drawing/2014/main" id="{29E71235-2D7B-B9AD-3B7F-099A41469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9" y="3020"/>
                <a:ext cx="30" cy="54"/>
              </a:xfrm>
              <a:prstGeom prst="rect">
                <a:avLst/>
              </a:prstGeom>
              <a:solidFill>
                <a:srgbClr val="E2E2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88" name="Rectangle 144">
                <a:extLst>
                  <a:ext uri="{FF2B5EF4-FFF2-40B4-BE49-F238E27FC236}">
                    <a16:creationId xmlns:a16="http://schemas.microsoft.com/office/drawing/2014/main" id="{3454A336-DE30-2DEE-60A5-84F15B94D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69" y="3020"/>
                <a:ext cx="27" cy="54"/>
              </a:xfrm>
              <a:prstGeom prst="rect">
                <a:avLst/>
              </a:prstGeom>
              <a:solidFill>
                <a:srgbClr val="E3E3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89" name="Rectangle 145">
                <a:extLst>
                  <a:ext uri="{FF2B5EF4-FFF2-40B4-BE49-F238E27FC236}">
                    <a16:creationId xmlns:a16="http://schemas.microsoft.com/office/drawing/2014/main" id="{CA23D4F9-E7A7-E828-D0B3-EEA56BB8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96" y="3020"/>
                <a:ext cx="27" cy="54"/>
              </a:xfrm>
              <a:prstGeom prst="rect">
                <a:avLst/>
              </a:prstGeom>
              <a:solidFill>
                <a:srgbClr val="E3E3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90" name="Rectangle 146">
                <a:extLst>
                  <a:ext uri="{FF2B5EF4-FFF2-40B4-BE49-F238E27FC236}">
                    <a16:creationId xmlns:a16="http://schemas.microsoft.com/office/drawing/2014/main" id="{A0F510A6-F0CC-0586-C6FA-7F5AEC43E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3" y="3020"/>
                <a:ext cx="30" cy="54"/>
              </a:xfrm>
              <a:prstGeom prst="rect">
                <a:avLst/>
              </a:prstGeom>
              <a:solidFill>
                <a:srgbClr val="E4E4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91" name="Rectangle 147">
                <a:extLst>
                  <a:ext uri="{FF2B5EF4-FFF2-40B4-BE49-F238E27FC236}">
                    <a16:creationId xmlns:a16="http://schemas.microsoft.com/office/drawing/2014/main" id="{23C9B310-3415-062E-A66D-85FD1919D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53" y="3020"/>
                <a:ext cx="27" cy="54"/>
              </a:xfrm>
              <a:prstGeom prst="rect">
                <a:avLst/>
              </a:prstGeom>
              <a:solidFill>
                <a:srgbClr val="E5E5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92" name="Rectangle 148">
                <a:extLst>
                  <a:ext uri="{FF2B5EF4-FFF2-40B4-BE49-F238E27FC236}">
                    <a16:creationId xmlns:a16="http://schemas.microsoft.com/office/drawing/2014/main" id="{48300241-B65A-B7CA-2620-DBD73E2B0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0" y="3020"/>
                <a:ext cx="30" cy="54"/>
              </a:xfrm>
              <a:prstGeom prst="rect">
                <a:avLst/>
              </a:prstGeom>
              <a:solidFill>
                <a:srgbClr val="E6E6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93" name="Rectangle 149">
                <a:extLst>
                  <a:ext uri="{FF2B5EF4-FFF2-40B4-BE49-F238E27FC236}">
                    <a16:creationId xmlns:a16="http://schemas.microsoft.com/office/drawing/2014/main" id="{928FA629-EA89-F419-66F2-A98D7F5B5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10" y="3020"/>
                <a:ext cx="27" cy="54"/>
              </a:xfrm>
              <a:prstGeom prst="rect">
                <a:avLst/>
              </a:prstGeom>
              <a:solidFill>
                <a:srgbClr val="E7E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94" name="Rectangle 150">
                <a:extLst>
                  <a:ext uri="{FF2B5EF4-FFF2-40B4-BE49-F238E27FC236}">
                    <a16:creationId xmlns:a16="http://schemas.microsoft.com/office/drawing/2014/main" id="{0693102C-B178-5A35-BC3C-16BA98886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7" y="3020"/>
                <a:ext cx="29" cy="54"/>
              </a:xfrm>
              <a:prstGeom prst="rect">
                <a:avLst/>
              </a:prstGeom>
              <a:solidFill>
                <a:srgbClr val="E7E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95" name="Rectangle 151">
                <a:extLst>
                  <a:ext uri="{FF2B5EF4-FFF2-40B4-BE49-F238E27FC236}">
                    <a16:creationId xmlns:a16="http://schemas.microsoft.com/office/drawing/2014/main" id="{67BB0383-0A72-051B-ED4B-E904B0597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66" y="3020"/>
                <a:ext cx="28" cy="54"/>
              </a:xfrm>
              <a:prstGeom prst="rect">
                <a:avLst/>
              </a:prstGeom>
              <a:solidFill>
                <a:srgbClr val="E8E8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96" name="Rectangle 152">
                <a:extLst>
                  <a:ext uri="{FF2B5EF4-FFF2-40B4-BE49-F238E27FC236}">
                    <a16:creationId xmlns:a16="http://schemas.microsoft.com/office/drawing/2014/main" id="{924A254B-CF59-6C94-F836-145B96EB6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94" y="3020"/>
                <a:ext cx="29" cy="54"/>
              </a:xfrm>
              <a:prstGeom prst="rect">
                <a:avLst/>
              </a:prstGeom>
              <a:solidFill>
                <a:srgbClr val="E9E9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97" name="Rectangle 153">
                <a:extLst>
                  <a:ext uri="{FF2B5EF4-FFF2-40B4-BE49-F238E27FC236}">
                    <a16:creationId xmlns:a16="http://schemas.microsoft.com/office/drawing/2014/main" id="{698B3B62-4926-23C4-E9F8-A602B6C9D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3" y="3020"/>
                <a:ext cx="28" cy="54"/>
              </a:xfrm>
              <a:prstGeom prst="rect">
                <a:avLst/>
              </a:prstGeom>
              <a:solidFill>
                <a:srgbClr val="EA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98" name="Rectangle 154">
                <a:extLst>
                  <a:ext uri="{FF2B5EF4-FFF2-40B4-BE49-F238E27FC236}">
                    <a16:creationId xmlns:a16="http://schemas.microsoft.com/office/drawing/2014/main" id="{8625D701-909F-3056-40F2-3FDD4BEA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51" y="3020"/>
                <a:ext cx="29" cy="54"/>
              </a:xfrm>
              <a:prstGeom prst="rect">
                <a:avLst/>
              </a:prstGeom>
              <a:solidFill>
                <a:srgbClr val="EA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299" name="Rectangle 155">
                <a:extLst>
                  <a:ext uri="{FF2B5EF4-FFF2-40B4-BE49-F238E27FC236}">
                    <a16:creationId xmlns:a16="http://schemas.microsoft.com/office/drawing/2014/main" id="{5ACF1FB3-07EA-C811-5A14-EF002F339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0" y="3020"/>
                <a:ext cx="27" cy="54"/>
              </a:xfrm>
              <a:prstGeom prst="rect">
                <a:avLst/>
              </a:prstGeom>
              <a:solidFill>
                <a:srgbClr val="EBEB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00" name="Rectangle 156">
                <a:extLst>
                  <a:ext uri="{FF2B5EF4-FFF2-40B4-BE49-F238E27FC236}">
                    <a16:creationId xmlns:a16="http://schemas.microsoft.com/office/drawing/2014/main" id="{95C3F601-A7E6-352C-C6A4-C713665EE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7" y="3020"/>
                <a:ext cx="30" cy="54"/>
              </a:xfrm>
              <a:prstGeom prst="rect">
                <a:avLst/>
              </a:prstGeom>
              <a:solidFill>
                <a:srgbClr val="ECE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01" name="Rectangle 157">
                <a:extLst>
                  <a:ext uri="{FF2B5EF4-FFF2-40B4-BE49-F238E27FC236}">
                    <a16:creationId xmlns:a16="http://schemas.microsoft.com/office/drawing/2014/main" id="{6050EE4F-91D9-0772-680B-E25FAEB10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37" y="3020"/>
                <a:ext cx="27" cy="54"/>
              </a:xfrm>
              <a:prstGeom prst="rect">
                <a:avLst/>
              </a:prstGeom>
              <a:solidFill>
                <a:srgbClr val="ECEC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02" name="Rectangle 158">
                <a:extLst>
                  <a:ext uri="{FF2B5EF4-FFF2-40B4-BE49-F238E27FC236}">
                    <a16:creationId xmlns:a16="http://schemas.microsoft.com/office/drawing/2014/main" id="{C393F7DA-2970-02EF-EDE9-4D537770A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64" y="3020"/>
                <a:ext cx="30" cy="54"/>
              </a:xfrm>
              <a:prstGeom prst="rect">
                <a:avLst/>
              </a:prstGeom>
              <a:solidFill>
                <a:srgbClr val="EDED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03" name="Rectangle 159">
                <a:extLst>
                  <a:ext uri="{FF2B5EF4-FFF2-40B4-BE49-F238E27FC236}">
                    <a16:creationId xmlns:a16="http://schemas.microsoft.com/office/drawing/2014/main" id="{86458ADE-8938-4B5B-BF19-4802722CA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4" y="3020"/>
                <a:ext cx="27" cy="54"/>
              </a:xfrm>
              <a:prstGeom prst="rect">
                <a:avLst/>
              </a:prstGeom>
              <a:solidFill>
                <a:srgbClr val="EE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04" name="Rectangle 160">
                <a:extLst>
                  <a:ext uri="{FF2B5EF4-FFF2-40B4-BE49-F238E27FC236}">
                    <a16:creationId xmlns:a16="http://schemas.microsoft.com/office/drawing/2014/main" id="{105185BF-9A0A-7FC3-4DF0-CD3D47A00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21" y="3020"/>
                <a:ext cx="30" cy="54"/>
              </a:xfrm>
              <a:prstGeom prst="rect">
                <a:avLst/>
              </a:prstGeom>
              <a:solidFill>
                <a:srgbClr val="EE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05" name="Rectangle 161">
                <a:extLst>
                  <a:ext uri="{FF2B5EF4-FFF2-40B4-BE49-F238E27FC236}">
                    <a16:creationId xmlns:a16="http://schemas.microsoft.com/office/drawing/2014/main" id="{A2E22B52-95A2-B490-B69E-FF4924E86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1" y="3020"/>
                <a:ext cx="27" cy="54"/>
              </a:xfrm>
              <a:prstGeom prst="rect">
                <a:avLst/>
              </a:prstGeom>
              <a:solidFill>
                <a:srgbClr val="EF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06" name="Rectangle 162">
                <a:extLst>
                  <a:ext uri="{FF2B5EF4-FFF2-40B4-BE49-F238E27FC236}">
                    <a16:creationId xmlns:a16="http://schemas.microsoft.com/office/drawing/2014/main" id="{71DF863F-2A79-593E-6EBB-0F521877F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8" y="3020"/>
                <a:ext cx="27" cy="54"/>
              </a:xfrm>
              <a:prstGeom prst="rect">
                <a:avLst/>
              </a:prstGeom>
              <a:solidFill>
                <a:srgbClr val="EF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07" name="Rectangle 163">
                <a:extLst>
                  <a:ext uri="{FF2B5EF4-FFF2-40B4-BE49-F238E27FC236}">
                    <a16:creationId xmlns:a16="http://schemas.microsoft.com/office/drawing/2014/main" id="{3AB04302-3CDF-C244-492D-CE5C75F81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05" y="3020"/>
                <a:ext cx="30" cy="54"/>
              </a:xfrm>
              <a:prstGeom prst="rect">
                <a:avLst/>
              </a:prstGeom>
              <a:solidFill>
                <a:srgbClr val="F0F0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08" name="Rectangle 164">
                <a:extLst>
                  <a:ext uri="{FF2B5EF4-FFF2-40B4-BE49-F238E27FC236}">
                    <a16:creationId xmlns:a16="http://schemas.microsoft.com/office/drawing/2014/main" id="{E3259E03-7B21-CF92-195C-39CB9FE90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5" y="3020"/>
                <a:ext cx="27" cy="54"/>
              </a:xfrm>
              <a:prstGeom prst="rect">
                <a:avLst/>
              </a:prstGeom>
              <a:solidFill>
                <a:srgbClr val="F1F1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09" name="Rectangle 165">
                <a:extLst>
                  <a:ext uri="{FF2B5EF4-FFF2-40B4-BE49-F238E27FC236}">
                    <a16:creationId xmlns:a16="http://schemas.microsoft.com/office/drawing/2014/main" id="{BC9B3FD4-B50C-276D-C3C6-2E50F7F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62" y="3020"/>
                <a:ext cx="30" cy="54"/>
              </a:xfrm>
              <a:prstGeom prst="rect">
                <a:avLst/>
              </a:prstGeom>
              <a:solidFill>
                <a:srgbClr val="F1F1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10" name="Rectangle 166">
                <a:extLst>
                  <a:ext uri="{FF2B5EF4-FFF2-40B4-BE49-F238E27FC236}">
                    <a16:creationId xmlns:a16="http://schemas.microsoft.com/office/drawing/2014/main" id="{EA8FA834-20DA-9D7A-508E-DC736BBA5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92" y="3020"/>
                <a:ext cx="27" cy="54"/>
              </a:xfrm>
              <a:prstGeom prst="rect">
                <a:avLst/>
              </a:prstGeom>
              <a:solidFill>
                <a:srgbClr val="F2F2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11" name="Rectangle 167">
                <a:extLst>
                  <a:ext uri="{FF2B5EF4-FFF2-40B4-BE49-F238E27FC236}">
                    <a16:creationId xmlns:a16="http://schemas.microsoft.com/office/drawing/2014/main" id="{1C86DCDC-EB9B-8E0D-8979-695134AB0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19" y="3020"/>
                <a:ext cx="30" cy="54"/>
              </a:xfrm>
              <a:prstGeom prst="rect">
                <a:avLst/>
              </a:prstGeom>
              <a:solidFill>
                <a:srgbClr val="F2F2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12" name="Rectangle 168">
                <a:extLst>
                  <a:ext uri="{FF2B5EF4-FFF2-40B4-BE49-F238E27FC236}">
                    <a16:creationId xmlns:a16="http://schemas.microsoft.com/office/drawing/2014/main" id="{A71660B5-4DD1-F767-973C-77714B5F7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9" y="3020"/>
                <a:ext cx="27" cy="54"/>
              </a:xfrm>
              <a:prstGeom prst="rect">
                <a:avLst/>
              </a:prstGeom>
              <a:solidFill>
                <a:srgbClr val="F3F3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13" name="Rectangle 169">
                <a:extLst>
                  <a:ext uri="{FF2B5EF4-FFF2-40B4-BE49-F238E27FC236}">
                    <a16:creationId xmlns:a16="http://schemas.microsoft.com/office/drawing/2014/main" id="{E1D0FBAE-92EA-49B8-2989-91DFCAC2D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6" y="3020"/>
                <a:ext cx="29" cy="54"/>
              </a:xfrm>
              <a:prstGeom prst="rect">
                <a:avLst/>
              </a:prstGeom>
              <a:solidFill>
                <a:srgbClr val="F3F3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14" name="Rectangle 170">
                <a:extLst>
                  <a:ext uri="{FF2B5EF4-FFF2-40B4-BE49-F238E27FC236}">
                    <a16:creationId xmlns:a16="http://schemas.microsoft.com/office/drawing/2014/main" id="{DA38DD85-F594-6F22-5761-E2485CBE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05" y="3020"/>
                <a:ext cx="28" cy="54"/>
              </a:xfrm>
              <a:prstGeom prst="rect">
                <a:avLst/>
              </a:prstGeom>
              <a:solidFill>
                <a:srgbClr val="F4F4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15" name="Rectangle 171">
                <a:extLst>
                  <a:ext uri="{FF2B5EF4-FFF2-40B4-BE49-F238E27FC236}">
                    <a16:creationId xmlns:a16="http://schemas.microsoft.com/office/drawing/2014/main" id="{4C66E64F-1517-0B3F-1467-2EDB5B112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33" y="3020"/>
                <a:ext cx="29" cy="54"/>
              </a:xfrm>
              <a:prstGeom prst="rect">
                <a:avLst/>
              </a:prstGeom>
              <a:solidFill>
                <a:srgbClr val="F4F4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16" name="Rectangle 172">
                <a:extLst>
                  <a:ext uri="{FF2B5EF4-FFF2-40B4-BE49-F238E27FC236}">
                    <a16:creationId xmlns:a16="http://schemas.microsoft.com/office/drawing/2014/main" id="{C59D4A2B-DFCC-D50B-2E2D-A8A8F73DC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62" y="3020"/>
                <a:ext cx="28" cy="54"/>
              </a:xfrm>
              <a:prstGeom prst="rect">
                <a:avLst/>
              </a:prstGeom>
              <a:solidFill>
                <a:srgbClr val="F5F5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17" name="Rectangle 173">
                <a:extLst>
                  <a:ext uri="{FF2B5EF4-FFF2-40B4-BE49-F238E27FC236}">
                    <a16:creationId xmlns:a16="http://schemas.microsoft.com/office/drawing/2014/main" id="{60A8BFF4-45C5-7488-94DD-B10A751E3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90" y="3020"/>
                <a:ext cx="29" cy="54"/>
              </a:xfrm>
              <a:prstGeom prst="rect">
                <a:avLst/>
              </a:prstGeom>
              <a:solidFill>
                <a:srgbClr val="F5F5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18" name="Rectangle 174">
                <a:extLst>
                  <a:ext uri="{FF2B5EF4-FFF2-40B4-BE49-F238E27FC236}">
                    <a16:creationId xmlns:a16="http://schemas.microsoft.com/office/drawing/2014/main" id="{6A4BE6C1-718D-D197-7880-B016D0F61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9" y="3020"/>
                <a:ext cx="27" cy="54"/>
              </a:xfrm>
              <a:prstGeom prst="rect">
                <a:avLst/>
              </a:prstGeom>
              <a:solidFill>
                <a:srgbClr val="F5F5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19" name="Rectangle 175">
                <a:extLst>
                  <a:ext uri="{FF2B5EF4-FFF2-40B4-BE49-F238E27FC236}">
                    <a16:creationId xmlns:a16="http://schemas.microsoft.com/office/drawing/2014/main" id="{8F2C5FED-99DF-3508-5DE0-A8F9BC3BD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46" y="3020"/>
                <a:ext cx="30" cy="54"/>
              </a:xfrm>
              <a:prstGeom prst="rect">
                <a:avLst/>
              </a:prstGeom>
              <a:solidFill>
                <a:srgbClr val="F6F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20" name="Rectangle 176">
                <a:extLst>
                  <a:ext uri="{FF2B5EF4-FFF2-40B4-BE49-F238E27FC236}">
                    <a16:creationId xmlns:a16="http://schemas.microsoft.com/office/drawing/2014/main" id="{4FA0DF8F-FAFF-D4B0-71D2-BE0E9BA10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6" y="3020"/>
                <a:ext cx="27" cy="54"/>
              </a:xfrm>
              <a:prstGeom prst="rect">
                <a:avLst/>
              </a:prstGeom>
              <a:solidFill>
                <a:srgbClr val="F6F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21" name="Rectangle 177">
                <a:extLst>
                  <a:ext uri="{FF2B5EF4-FFF2-40B4-BE49-F238E27FC236}">
                    <a16:creationId xmlns:a16="http://schemas.microsoft.com/office/drawing/2014/main" id="{343B4C0E-C8E9-C20D-C016-A2FF79396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03" y="3020"/>
                <a:ext cx="28" cy="54"/>
              </a:xfrm>
              <a:prstGeom prst="rect">
                <a:avLst/>
              </a:prstGeom>
              <a:solidFill>
                <a:srgbClr val="F7F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22" name="Rectangle 178">
                <a:extLst>
                  <a:ext uri="{FF2B5EF4-FFF2-40B4-BE49-F238E27FC236}">
                    <a16:creationId xmlns:a16="http://schemas.microsoft.com/office/drawing/2014/main" id="{BD408D14-0621-FC1A-F525-348C1C7E2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1" y="3020"/>
                <a:ext cx="29" cy="54"/>
              </a:xfrm>
              <a:prstGeom prst="rect">
                <a:avLst/>
              </a:prstGeom>
              <a:solidFill>
                <a:srgbClr val="F7F7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23" name="Rectangle 179">
                <a:extLst>
                  <a:ext uri="{FF2B5EF4-FFF2-40B4-BE49-F238E27FC236}">
                    <a16:creationId xmlns:a16="http://schemas.microsoft.com/office/drawing/2014/main" id="{1CF59DAE-426C-99F5-FB00-15DD6D89A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0" y="3020"/>
                <a:ext cx="27" cy="54"/>
              </a:xfrm>
              <a:prstGeom prst="rect">
                <a:avLst/>
              </a:prstGeom>
              <a:solidFill>
                <a:srgbClr val="F8F8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24" name="Rectangle 180">
                <a:extLst>
                  <a:ext uri="{FF2B5EF4-FFF2-40B4-BE49-F238E27FC236}">
                    <a16:creationId xmlns:a16="http://schemas.microsoft.com/office/drawing/2014/main" id="{34641CE0-5236-0201-B072-033AD746B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7" y="3020"/>
                <a:ext cx="30" cy="54"/>
              </a:xfrm>
              <a:prstGeom prst="rect">
                <a:avLst/>
              </a:prstGeom>
              <a:solidFill>
                <a:srgbClr val="F8F8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25" name="Rectangle 181">
                <a:extLst>
                  <a:ext uri="{FF2B5EF4-FFF2-40B4-BE49-F238E27FC236}">
                    <a16:creationId xmlns:a16="http://schemas.microsoft.com/office/drawing/2014/main" id="{10EBAA28-D9EC-74F0-3D17-781245ACA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7" y="3020"/>
                <a:ext cx="27" cy="54"/>
              </a:xfrm>
              <a:prstGeom prst="rect">
                <a:avLst/>
              </a:prstGeom>
              <a:solidFill>
                <a:srgbClr val="F8F8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26" name="Rectangle 182">
                <a:extLst>
                  <a:ext uri="{FF2B5EF4-FFF2-40B4-BE49-F238E27FC236}">
                    <a16:creationId xmlns:a16="http://schemas.microsoft.com/office/drawing/2014/main" id="{455B4858-2C37-3267-1FE1-3354E6253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" y="3020"/>
                <a:ext cx="30" cy="54"/>
              </a:xfrm>
              <a:prstGeom prst="rect">
                <a:avLst/>
              </a:prstGeom>
              <a:solidFill>
                <a:srgbClr val="F8F8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27" name="Rectangle 183">
                <a:extLst>
                  <a:ext uri="{FF2B5EF4-FFF2-40B4-BE49-F238E27FC236}">
                    <a16:creationId xmlns:a16="http://schemas.microsoft.com/office/drawing/2014/main" id="{62C8E9DC-48F0-A45C-870A-6DFC20FC0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74" y="3020"/>
                <a:ext cx="27" cy="54"/>
              </a:xfrm>
              <a:prstGeom prst="rect">
                <a:avLst/>
              </a:prstGeom>
              <a:solidFill>
                <a:srgbClr val="F9F9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28" name="Rectangle 184">
                <a:extLst>
                  <a:ext uri="{FF2B5EF4-FFF2-40B4-BE49-F238E27FC236}">
                    <a16:creationId xmlns:a16="http://schemas.microsoft.com/office/drawing/2014/main" id="{4FF061DA-0506-C7D7-FEE4-512D97E436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01" y="3020"/>
                <a:ext cx="30" cy="54"/>
              </a:xfrm>
              <a:prstGeom prst="rect">
                <a:avLst/>
              </a:prstGeom>
              <a:solidFill>
                <a:srgbClr val="F9F9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29" name="Rectangle 185">
                <a:extLst>
                  <a:ext uri="{FF2B5EF4-FFF2-40B4-BE49-F238E27FC236}">
                    <a16:creationId xmlns:a16="http://schemas.microsoft.com/office/drawing/2014/main" id="{E6EB56BB-CA63-5324-5800-B3EB4301B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1" y="3020"/>
                <a:ext cx="27" cy="54"/>
              </a:xfrm>
              <a:prstGeom prst="rect">
                <a:avLst/>
              </a:prstGeom>
              <a:solidFill>
                <a:srgbClr val="FAFA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30" name="Rectangle 186">
                <a:extLst>
                  <a:ext uri="{FF2B5EF4-FFF2-40B4-BE49-F238E27FC236}">
                    <a16:creationId xmlns:a16="http://schemas.microsoft.com/office/drawing/2014/main" id="{3A467670-A482-25E1-A21A-DF1AA9949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8" y="3020"/>
                <a:ext cx="29" cy="54"/>
              </a:xfrm>
              <a:prstGeom prst="rect">
                <a:avLst/>
              </a:prstGeom>
              <a:solidFill>
                <a:srgbClr val="FAFA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31" name="Rectangle 187">
                <a:extLst>
                  <a:ext uri="{FF2B5EF4-FFF2-40B4-BE49-F238E27FC236}">
                    <a16:creationId xmlns:a16="http://schemas.microsoft.com/office/drawing/2014/main" id="{0C2AD189-3F99-181B-62D0-F67296E76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87" y="3020"/>
                <a:ext cx="28" cy="54"/>
              </a:xfrm>
              <a:prstGeom prst="rect">
                <a:avLst/>
              </a:prstGeom>
              <a:solidFill>
                <a:srgbClr val="FAF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32" name="Rectangle 188">
                <a:extLst>
                  <a:ext uri="{FF2B5EF4-FFF2-40B4-BE49-F238E27FC236}">
                    <a16:creationId xmlns:a16="http://schemas.microsoft.com/office/drawing/2014/main" id="{0D34D680-60B1-A378-BC2E-E98476520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5" y="3020"/>
                <a:ext cx="29" cy="54"/>
              </a:xfrm>
              <a:prstGeom prst="rect">
                <a:avLst/>
              </a:prstGeom>
              <a:solidFill>
                <a:srgbClr val="FAF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33" name="Rectangle 189">
                <a:extLst>
                  <a:ext uri="{FF2B5EF4-FFF2-40B4-BE49-F238E27FC236}">
                    <a16:creationId xmlns:a16="http://schemas.microsoft.com/office/drawing/2014/main" id="{5219A4FD-9F6F-5384-F673-EF4C26C7F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4" y="3020"/>
                <a:ext cx="28" cy="54"/>
              </a:xfrm>
              <a:prstGeom prst="rect">
                <a:avLst/>
              </a:prstGeom>
              <a:solidFill>
                <a:srgbClr val="FBFB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34" name="Rectangle 190">
                <a:extLst>
                  <a:ext uri="{FF2B5EF4-FFF2-40B4-BE49-F238E27FC236}">
                    <a16:creationId xmlns:a16="http://schemas.microsoft.com/office/drawing/2014/main" id="{79497D04-AC98-7162-93C3-83C389751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72" y="3020"/>
                <a:ext cx="29" cy="54"/>
              </a:xfrm>
              <a:prstGeom prst="rect">
                <a:avLst/>
              </a:prstGeom>
              <a:solidFill>
                <a:srgbClr val="FBFB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35" name="Rectangle 191">
                <a:extLst>
                  <a:ext uri="{FF2B5EF4-FFF2-40B4-BE49-F238E27FC236}">
                    <a16:creationId xmlns:a16="http://schemas.microsoft.com/office/drawing/2014/main" id="{9F6140D5-A545-7279-8A6F-7F611E149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01" y="3020"/>
                <a:ext cx="27" cy="54"/>
              </a:xfrm>
              <a:prstGeom prst="rect">
                <a:avLst/>
              </a:prstGeom>
              <a:solidFill>
                <a:srgbClr val="FBFB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36" name="Rectangle 192">
                <a:extLst>
                  <a:ext uri="{FF2B5EF4-FFF2-40B4-BE49-F238E27FC236}">
                    <a16:creationId xmlns:a16="http://schemas.microsoft.com/office/drawing/2014/main" id="{5390E641-5644-1B53-AA2E-0BF56236A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28" y="3020"/>
                <a:ext cx="30" cy="54"/>
              </a:xfrm>
              <a:prstGeom prst="rect">
                <a:avLst/>
              </a:prstGeom>
              <a:solidFill>
                <a:srgbClr val="FCFC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37" name="Rectangle 193">
                <a:extLst>
                  <a:ext uri="{FF2B5EF4-FFF2-40B4-BE49-F238E27FC236}">
                    <a16:creationId xmlns:a16="http://schemas.microsoft.com/office/drawing/2014/main" id="{BD7019D4-A574-F7C1-8F17-5BD5F9225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58" y="3020"/>
                <a:ext cx="27" cy="54"/>
              </a:xfrm>
              <a:prstGeom prst="rect">
                <a:avLst/>
              </a:prstGeom>
              <a:solidFill>
                <a:srgbClr val="FCFC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38" name="Rectangle 194">
                <a:extLst>
                  <a:ext uri="{FF2B5EF4-FFF2-40B4-BE49-F238E27FC236}">
                    <a16:creationId xmlns:a16="http://schemas.microsoft.com/office/drawing/2014/main" id="{2C199177-7CA7-462E-9936-654506ABD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5" y="3020"/>
                <a:ext cx="28" cy="54"/>
              </a:xfrm>
              <a:prstGeom prst="rect">
                <a:avLst/>
              </a:prstGeom>
              <a:solidFill>
                <a:srgbClr val="FCFC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39" name="Rectangle 195">
                <a:extLst>
                  <a:ext uri="{FF2B5EF4-FFF2-40B4-BE49-F238E27FC236}">
                    <a16:creationId xmlns:a16="http://schemas.microsoft.com/office/drawing/2014/main" id="{56906DC0-4C98-8962-1AAF-6A92D2207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3" y="3020"/>
                <a:ext cx="29" cy="54"/>
              </a:xfrm>
              <a:prstGeom prst="rect">
                <a:avLst/>
              </a:prstGeom>
              <a:solidFill>
                <a:srgbClr val="FCFC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40" name="Rectangle 196">
                <a:extLst>
                  <a:ext uri="{FF2B5EF4-FFF2-40B4-BE49-F238E27FC236}">
                    <a16:creationId xmlns:a16="http://schemas.microsoft.com/office/drawing/2014/main" id="{95F2FEB3-4622-0AA2-3FF3-E01BAE049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42" y="3020"/>
                <a:ext cx="28" cy="54"/>
              </a:xfrm>
              <a:prstGeom prst="rect">
                <a:avLst/>
              </a:prstGeom>
              <a:solidFill>
                <a:srgbClr val="FCFC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41" name="Rectangle 197">
                <a:extLst>
                  <a:ext uri="{FF2B5EF4-FFF2-40B4-BE49-F238E27FC236}">
                    <a16:creationId xmlns:a16="http://schemas.microsoft.com/office/drawing/2014/main" id="{652CDA0A-E14F-0926-E02D-F0AA162ED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0" y="3020"/>
                <a:ext cx="29" cy="54"/>
              </a:xfrm>
              <a:prstGeom prst="rect">
                <a:avLst/>
              </a:pr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42" name="Rectangle 198">
                <a:extLst>
                  <a:ext uri="{FF2B5EF4-FFF2-40B4-BE49-F238E27FC236}">
                    <a16:creationId xmlns:a16="http://schemas.microsoft.com/office/drawing/2014/main" id="{797AE647-24B6-CC5C-8CEA-AA42E3CC96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99" y="3020"/>
                <a:ext cx="27" cy="54"/>
              </a:xfrm>
              <a:prstGeom prst="rect">
                <a:avLst/>
              </a:pr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43" name="Rectangle 199">
                <a:extLst>
                  <a:ext uri="{FF2B5EF4-FFF2-40B4-BE49-F238E27FC236}">
                    <a16:creationId xmlns:a16="http://schemas.microsoft.com/office/drawing/2014/main" id="{55F88FD0-DE78-CFF5-2A60-D24BEF2F8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26" y="3020"/>
                <a:ext cx="30" cy="54"/>
              </a:xfrm>
              <a:prstGeom prst="rect">
                <a:avLst/>
              </a:prstGeom>
              <a:solidFill>
                <a:srgbClr val="FDF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44" name="Rectangle 200">
                <a:extLst>
                  <a:ext uri="{FF2B5EF4-FFF2-40B4-BE49-F238E27FC236}">
                    <a16:creationId xmlns:a16="http://schemas.microsoft.com/office/drawing/2014/main" id="{DAF04CB0-6399-EA24-22AC-53E526243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" y="3020"/>
                <a:ext cx="27" cy="54"/>
              </a:xfrm>
              <a:prstGeom prst="rect">
                <a:avLst/>
              </a:prstGeom>
              <a:solidFill>
                <a:srgbClr val="FDF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45" name="Rectangle 201">
                <a:extLst>
                  <a:ext uri="{FF2B5EF4-FFF2-40B4-BE49-F238E27FC236}">
                    <a16:creationId xmlns:a16="http://schemas.microsoft.com/office/drawing/2014/main" id="{8BE05AE9-7440-4FDA-3907-2AF5126A4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83" y="3020"/>
                <a:ext cx="30" cy="54"/>
              </a:xfrm>
              <a:prstGeom prst="rect">
                <a:avLst/>
              </a:prstGeom>
              <a:solidFill>
                <a:srgbClr val="FDF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46" name="Rectangle 202">
                <a:extLst>
                  <a:ext uri="{FF2B5EF4-FFF2-40B4-BE49-F238E27FC236}">
                    <a16:creationId xmlns:a16="http://schemas.microsoft.com/office/drawing/2014/main" id="{6AD510F8-BB25-AC6B-4AE1-4D39C7462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13" y="3020"/>
                <a:ext cx="27" cy="54"/>
              </a:xfrm>
              <a:prstGeom prst="rect">
                <a:avLst/>
              </a:pr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  <p:sp>
            <p:nvSpPr>
              <p:cNvPr id="5347" name="Rectangle 203">
                <a:extLst>
                  <a:ext uri="{FF2B5EF4-FFF2-40B4-BE49-F238E27FC236}">
                    <a16:creationId xmlns:a16="http://schemas.microsoft.com/office/drawing/2014/main" id="{0A35BB8A-6512-FB92-822A-100765E0B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0" y="3020"/>
                <a:ext cx="30" cy="54"/>
              </a:xfrm>
              <a:prstGeom prst="rect">
                <a:avLst/>
              </a:pr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</a:endParaRPr>
              </a:p>
            </p:txBody>
          </p:sp>
        </p:grpSp>
        <p:sp>
          <p:nvSpPr>
            <p:cNvPr id="5143" name="Rectangle 204">
              <a:extLst>
                <a:ext uri="{FF2B5EF4-FFF2-40B4-BE49-F238E27FC236}">
                  <a16:creationId xmlns:a16="http://schemas.microsoft.com/office/drawing/2014/main" id="{4BE1E572-3B04-36E8-D127-B496926F9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0" y="3020"/>
              <a:ext cx="27" cy="5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</a:pPr>
              <a:endParaRPr lang="en-US" altLang="en-US" sz="1350" kern="1200">
                <a:solidFill>
                  <a:srgbClr val="FF0000"/>
                </a:solidFill>
                <a:ea typeface="+mn-ea"/>
              </a:endParaRPr>
            </a:p>
          </p:txBody>
        </p:sp>
        <p:sp>
          <p:nvSpPr>
            <p:cNvPr id="5144" name="Rectangle 205">
              <a:extLst>
                <a:ext uri="{FF2B5EF4-FFF2-40B4-BE49-F238E27FC236}">
                  <a16:creationId xmlns:a16="http://schemas.microsoft.com/office/drawing/2014/main" id="{56F78C6C-1264-7A2F-03A3-67179B008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7" y="3020"/>
              <a:ext cx="29" cy="5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</a:pPr>
              <a:endParaRPr lang="en-US" altLang="en-US" sz="1350" kern="1200">
                <a:solidFill>
                  <a:srgbClr val="FF0000"/>
                </a:solidFill>
                <a:ea typeface="+mn-ea"/>
              </a:endParaRPr>
            </a:p>
          </p:txBody>
        </p:sp>
        <p:sp>
          <p:nvSpPr>
            <p:cNvPr id="5145" name="Rectangle 206">
              <a:extLst>
                <a:ext uri="{FF2B5EF4-FFF2-40B4-BE49-F238E27FC236}">
                  <a16:creationId xmlns:a16="http://schemas.microsoft.com/office/drawing/2014/main" id="{9B1C1971-16F7-C405-C366-0BEC21709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6" y="3020"/>
              <a:ext cx="28" cy="5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</a:pPr>
              <a:endParaRPr lang="en-US" altLang="en-US" sz="1350" kern="1200">
                <a:solidFill>
                  <a:srgbClr val="FF0000"/>
                </a:solidFill>
                <a:ea typeface="+mn-ea"/>
              </a:endParaRPr>
            </a:p>
          </p:txBody>
        </p:sp>
        <p:sp>
          <p:nvSpPr>
            <p:cNvPr id="5146" name="Rectangle 207">
              <a:extLst>
                <a:ext uri="{FF2B5EF4-FFF2-40B4-BE49-F238E27FC236}">
                  <a16:creationId xmlns:a16="http://schemas.microsoft.com/office/drawing/2014/main" id="{2CBAA829-D193-67B0-8E26-BAC6D3E15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54" y="3020"/>
              <a:ext cx="29" cy="5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</a:pPr>
              <a:endParaRPr lang="en-US" altLang="en-US" sz="1350" kern="1200">
                <a:solidFill>
                  <a:srgbClr val="FF0000"/>
                </a:solidFill>
                <a:ea typeface="+mn-ea"/>
              </a:endParaRPr>
            </a:p>
          </p:txBody>
        </p:sp>
        <p:sp>
          <p:nvSpPr>
            <p:cNvPr id="5147" name="Rectangle 208">
              <a:extLst>
                <a:ext uri="{FF2B5EF4-FFF2-40B4-BE49-F238E27FC236}">
                  <a16:creationId xmlns:a16="http://schemas.microsoft.com/office/drawing/2014/main" id="{C7775072-31E4-DAA0-C67E-CA16FF689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3" y="3020"/>
              <a:ext cx="28" cy="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</a:pPr>
              <a:endParaRPr lang="en-US" altLang="en-US" sz="1350" kern="1200">
                <a:solidFill>
                  <a:srgbClr val="FF0000"/>
                </a:solidFill>
                <a:ea typeface="+mn-ea"/>
              </a:endParaRPr>
            </a:p>
          </p:txBody>
        </p:sp>
      </p:grpSp>
      <p:sp>
        <p:nvSpPr>
          <p:cNvPr id="5124" name="Text Box 209">
            <a:extLst>
              <a:ext uri="{FF2B5EF4-FFF2-40B4-BE49-F238E27FC236}">
                <a16:creationId xmlns:a16="http://schemas.microsoft.com/office/drawing/2014/main" id="{EAAAA2F2-CFB5-152B-D5AB-511C84E7C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1" y="86916"/>
            <a:ext cx="6857999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20002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0002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0002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0002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0002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0002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0002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0002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0002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buNone/>
              <a:tabLst>
                <a:tab pos="1500188" algn="l"/>
              </a:tabLst>
            </a:pPr>
            <a:r>
              <a:rPr lang="en-US" altLang="en-US" sz="1350" b="1" i="1" kern="1200" dirty="0">
                <a:solidFill>
                  <a:srgbClr val="FFFFFF"/>
                </a:solidFill>
                <a:ea typeface="+mn-ea"/>
              </a:rPr>
              <a:t>Planetary Exploration, SDR nodes, </a:t>
            </a:r>
            <a:br>
              <a:rPr lang="en-US" altLang="en-US" sz="1350" b="1" i="1" kern="1200" dirty="0">
                <a:solidFill>
                  <a:srgbClr val="FFFFFF"/>
                </a:solidFill>
                <a:ea typeface="+mn-ea"/>
              </a:rPr>
            </a:br>
            <a:r>
              <a:rPr lang="en-US" altLang="en-US" sz="1350" b="1" i="1" kern="1200" dirty="0">
                <a:solidFill>
                  <a:srgbClr val="FFFFFF"/>
                </a:solidFill>
                <a:ea typeface="+mn-ea"/>
              </a:rPr>
              <a:t>Cancellation Program (unclassified)</a:t>
            </a:r>
          </a:p>
        </p:txBody>
      </p:sp>
      <p:pic>
        <p:nvPicPr>
          <p:cNvPr id="5125" name="Picture 211" descr="scientific data collection">
            <a:extLst>
              <a:ext uri="{FF2B5EF4-FFF2-40B4-BE49-F238E27FC236}">
                <a16:creationId xmlns:a16="http://schemas.microsoft.com/office/drawing/2014/main" id="{D435BA0A-F6C2-0C67-058D-A0CA6D605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3188495"/>
            <a:ext cx="3508772" cy="1868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212" descr="lunar_explor_1">
            <a:extLst>
              <a:ext uri="{FF2B5EF4-FFF2-40B4-BE49-F238E27FC236}">
                <a16:creationId xmlns:a16="http://schemas.microsoft.com/office/drawing/2014/main" id="{DE0AB37A-4742-483A-C7A0-21BA5D399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36" y="671512"/>
            <a:ext cx="3613547" cy="303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213" descr="satellite_2">
            <a:extLst>
              <a:ext uri="{FF2B5EF4-FFF2-40B4-BE49-F238E27FC236}">
                <a16:creationId xmlns:a16="http://schemas.microsoft.com/office/drawing/2014/main" id="{F6CEED5A-8981-7566-6AE6-356F66E1F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304" y="547687"/>
            <a:ext cx="690563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5AA6709-E043-4211-8516-659054519BF0}"/>
              </a:ext>
            </a:extLst>
          </p:cNvPr>
          <p:cNvSpPr/>
          <p:nvPr/>
        </p:nvSpPr>
        <p:spPr bwMode="auto">
          <a:xfrm>
            <a:off x="2470548" y="2652713"/>
            <a:ext cx="146304" cy="421972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F99EC0E9-47D0-4BB8-8602-92BC01511B7F}"/>
              </a:ext>
            </a:extLst>
          </p:cNvPr>
          <p:cNvSpPr/>
          <p:nvPr/>
        </p:nvSpPr>
        <p:spPr bwMode="auto">
          <a:xfrm>
            <a:off x="1439467" y="2490788"/>
            <a:ext cx="146304" cy="421972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D7C891AC-3FBD-4979-940A-72AEE03316F9}"/>
              </a:ext>
            </a:extLst>
          </p:cNvPr>
          <p:cNvSpPr/>
          <p:nvPr/>
        </p:nvSpPr>
        <p:spPr bwMode="auto">
          <a:xfrm>
            <a:off x="4341019" y="2483644"/>
            <a:ext cx="146304" cy="421972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7D64CF5D-A261-4CC5-8FCD-49E0EE848F36}"/>
              </a:ext>
            </a:extLst>
          </p:cNvPr>
          <p:cNvSpPr/>
          <p:nvPr/>
        </p:nvSpPr>
        <p:spPr bwMode="auto">
          <a:xfrm>
            <a:off x="3833813" y="1091804"/>
            <a:ext cx="146304" cy="421972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C78C039E-C236-4437-A005-62C870C40465}"/>
              </a:ext>
            </a:extLst>
          </p:cNvPr>
          <p:cNvSpPr/>
          <p:nvPr/>
        </p:nvSpPr>
        <p:spPr bwMode="auto">
          <a:xfrm>
            <a:off x="4513808" y="3131924"/>
            <a:ext cx="146304" cy="421972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BA29D4A6-AF6E-4856-8023-37398C812396}"/>
              </a:ext>
            </a:extLst>
          </p:cNvPr>
          <p:cNvSpPr/>
          <p:nvPr/>
        </p:nvSpPr>
        <p:spPr bwMode="auto">
          <a:xfrm>
            <a:off x="4657797" y="3723226"/>
            <a:ext cx="146304" cy="421972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6C5BC98-A204-4E49-BDE5-75B1F169319A}"/>
              </a:ext>
            </a:extLst>
          </p:cNvPr>
          <p:cNvSpPr/>
          <p:nvPr/>
        </p:nvSpPr>
        <p:spPr bwMode="auto">
          <a:xfrm>
            <a:off x="5530454" y="3830241"/>
            <a:ext cx="146304" cy="421972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CF655BF-DEAB-4F95-855F-5511AECF79D9}"/>
              </a:ext>
            </a:extLst>
          </p:cNvPr>
          <p:cNvSpPr/>
          <p:nvPr/>
        </p:nvSpPr>
        <p:spPr bwMode="auto">
          <a:xfrm>
            <a:off x="6921103" y="3446860"/>
            <a:ext cx="146304" cy="421972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5136" name="Picture 243">
            <a:extLst>
              <a:ext uri="{FF2B5EF4-FFF2-40B4-BE49-F238E27FC236}">
                <a16:creationId xmlns:a16="http://schemas.microsoft.com/office/drawing/2014/main" id="{BE262570-AA09-925B-7C0F-747371714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3" y="4600576"/>
            <a:ext cx="1540669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" name="Oval 244">
            <a:extLst>
              <a:ext uri="{FF2B5EF4-FFF2-40B4-BE49-F238E27FC236}">
                <a16:creationId xmlns:a16="http://schemas.microsoft.com/office/drawing/2014/main" id="{1CFB21CC-B790-41D3-ADDC-C73092144F1B}"/>
              </a:ext>
            </a:extLst>
          </p:cNvPr>
          <p:cNvSpPr/>
          <p:nvPr/>
        </p:nvSpPr>
        <p:spPr bwMode="auto">
          <a:xfrm>
            <a:off x="2999688" y="2115812"/>
            <a:ext cx="146304" cy="421972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6B6D3D-03A7-4D3F-AEF7-05BC5E2CED0F}"/>
              </a:ext>
            </a:extLst>
          </p:cNvPr>
          <p:cNvSpPr/>
          <p:nvPr/>
        </p:nvSpPr>
        <p:spPr bwMode="auto">
          <a:xfrm>
            <a:off x="6282390" y="4351116"/>
            <a:ext cx="146304" cy="421972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FAE3B70-5253-4F15-8A59-A738282E791C}"/>
              </a:ext>
            </a:extLst>
          </p:cNvPr>
          <p:cNvSpPr/>
          <p:nvPr/>
        </p:nvSpPr>
        <p:spPr bwMode="auto">
          <a:xfrm>
            <a:off x="1493116" y="3987299"/>
            <a:ext cx="146304" cy="421972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5140" name="TextBox 6">
            <a:extLst>
              <a:ext uri="{FF2B5EF4-FFF2-40B4-BE49-F238E27FC236}">
                <a16:creationId xmlns:a16="http://schemas.microsoft.com/office/drawing/2014/main" id="{BE2EC0AF-5E87-F5F4-C78A-7AA8BF51A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033" y="3908824"/>
            <a:ext cx="1540669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50000"/>
              </a:spcBef>
              <a:spcAft>
                <a:spcPct val="0"/>
              </a:spcAft>
              <a:buClrTx/>
              <a:buNone/>
            </a:pPr>
            <a:r>
              <a:rPr lang="en-US" altLang="en-US" sz="1350" kern="1200" dirty="0">
                <a:solidFill>
                  <a:srgbClr val="000000"/>
                </a:solidFill>
                <a:ea typeface="+mn-ea"/>
              </a:rPr>
              <a:t>Depicts placement of </a:t>
            </a:r>
            <a:r>
              <a:rPr lang="en-US" altLang="en-US" sz="1350" kern="1200" dirty="0" err="1">
                <a:solidFill>
                  <a:srgbClr val="000000"/>
                </a:solidFill>
                <a:ea typeface="+mn-ea"/>
              </a:rPr>
              <a:t>Lexycom’s</a:t>
            </a:r>
            <a:r>
              <a:rPr lang="en-US" altLang="en-US" sz="1350" kern="1200" dirty="0">
                <a:solidFill>
                  <a:srgbClr val="000000"/>
                </a:solidFill>
                <a:ea typeface="+mn-ea"/>
              </a:rPr>
              <a:t> SDRs</a:t>
            </a:r>
          </a:p>
        </p:txBody>
      </p:sp>
      <p:sp>
        <p:nvSpPr>
          <p:cNvPr id="5141" name="Rectangle: Rounded Corners 7">
            <a:extLst>
              <a:ext uri="{FF2B5EF4-FFF2-40B4-BE49-F238E27FC236}">
                <a16:creationId xmlns:a16="http://schemas.microsoft.com/office/drawing/2014/main" id="{A2934859-40A5-ADD4-0C85-3C14AB626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505" y="3908822"/>
            <a:ext cx="2179549" cy="332006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buNone/>
            </a:pPr>
            <a:endParaRPr lang="en-US" altLang="en-US" sz="1350" kern="1200">
              <a:solidFill>
                <a:srgbClr val="FF0000"/>
              </a:solidFill>
              <a:ea typeface="+mn-ea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200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34F28701-33A1-2746-262A-DC2122B60EE6}"/>
              </a:ext>
            </a:extLst>
          </p:cNvPr>
          <p:cNvSpPr txBox="1"/>
          <p:nvPr/>
        </p:nvSpPr>
        <p:spPr>
          <a:xfrm>
            <a:off x="626027" y="837440"/>
            <a:ext cx="4926656" cy="1556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6752"/>
              <a:buFont typeface="Montserrat SemiBold"/>
              <a:buNone/>
            </a:pPr>
            <a:r>
              <a:rPr lang="en-US" sz="2000" u="sng" dirty="0">
                <a:solidFill>
                  <a:srgbClr val="396AB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Vision</a:t>
            </a:r>
            <a:r>
              <a:rPr lang="en-US" sz="2000" i="0" u="none" strike="noStrike" cap="none" dirty="0">
                <a:solidFill>
                  <a:srgbClr val="396AB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6752"/>
              <a:buFont typeface="Montserrat SemiBold"/>
              <a:buNone/>
            </a:pPr>
            <a:r>
              <a:rPr lang="en-US" sz="2000" i="0" u="none" strike="noStrike" cap="none" dirty="0">
                <a:solidFill>
                  <a:srgbClr val="396AB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save lives and reduce suffering in Ukraine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6752"/>
              <a:buFont typeface="Montserrat SemiBold"/>
              <a:buNone/>
            </a:pPr>
            <a:endParaRPr lang="en-US" sz="2000" i="0" u="none" strike="noStrike" cap="none" dirty="0">
              <a:solidFill>
                <a:srgbClr val="396AB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6752"/>
              <a:buFont typeface="Montserrat SemiBold"/>
              <a:buNone/>
            </a:pPr>
            <a:r>
              <a:rPr lang="en-US" sz="2000" u="sng" dirty="0">
                <a:solidFill>
                  <a:srgbClr val="396AB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Mission</a:t>
            </a:r>
            <a:r>
              <a:rPr lang="en-US" sz="2000" dirty="0">
                <a:solidFill>
                  <a:srgbClr val="396AB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6752"/>
              <a:buFont typeface="Montserrat SemiBold"/>
              <a:buNone/>
            </a:pPr>
            <a:r>
              <a:rPr lang="en-US" sz="2000" i="0" u="none" strike="noStrike" cap="none" dirty="0">
                <a:solidFill>
                  <a:srgbClr val="396AB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provide medical aid and protective gear to small groups of defenders</a:t>
            </a:r>
            <a:endParaRPr lang="en-US" sz="2000" dirty="0">
              <a:solidFill>
                <a:srgbClr val="396AB2"/>
              </a:solidFill>
            </a:endParaRPr>
          </a:p>
        </p:txBody>
      </p:sp>
      <p:pic>
        <p:nvPicPr>
          <p:cNvPr id="16" name="Google Shape;99;p3" descr="No photo description available.">
            <a:extLst>
              <a:ext uri="{FF2B5EF4-FFF2-40B4-BE49-F238E27FC236}">
                <a16:creationId xmlns:a16="http://schemas.microsoft.com/office/drawing/2014/main" id="{B2EFB873-D255-F7CE-E958-9940E316C9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227" r="13889"/>
          <a:stretch/>
        </p:blipFill>
        <p:spPr>
          <a:xfrm>
            <a:off x="6444998" y="281246"/>
            <a:ext cx="2361071" cy="210201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7" name="Google Shape;107;p4">
            <a:extLst>
              <a:ext uri="{FF2B5EF4-FFF2-40B4-BE49-F238E27FC236}">
                <a16:creationId xmlns:a16="http://schemas.microsoft.com/office/drawing/2014/main" id="{948B91C9-028D-40AC-D184-5CEC9F1434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372" t="5860" r="23883"/>
          <a:stretch/>
        </p:blipFill>
        <p:spPr>
          <a:xfrm>
            <a:off x="6444998" y="2502176"/>
            <a:ext cx="2442733" cy="217471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8" name="Google Shape;105;p4">
            <a:extLst>
              <a:ext uri="{FF2B5EF4-FFF2-40B4-BE49-F238E27FC236}">
                <a16:creationId xmlns:a16="http://schemas.microsoft.com/office/drawing/2014/main" id="{6B7C3B45-3AE6-0AD3-E8F3-43C3D9215C89}"/>
              </a:ext>
            </a:extLst>
          </p:cNvPr>
          <p:cNvSpPr txBox="1">
            <a:spLocks/>
          </p:cNvSpPr>
          <p:nvPr/>
        </p:nvSpPr>
        <p:spPr>
          <a:xfrm>
            <a:off x="337931" y="3139779"/>
            <a:ext cx="5594427" cy="1556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285750">
              <a:lnSpc>
                <a:spcPct val="115000"/>
              </a:lnSpc>
              <a:buClr>
                <a:srgbClr val="FFFFFF"/>
              </a:buClr>
              <a:buSzPts val="900"/>
              <a:buFont typeface="Montserrat Medium"/>
              <a:buChar char="●"/>
              <a:defRPr>
                <a:solidFill>
                  <a:srgbClr val="396AB2"/>
                </a:solidFill>
                <a:latin typeface="Montserrat Medium"/>
                <a:ea typeface="Montserrat Medium"/>
              </a:defRPr>
            </a:lvl1pPr>
            <a:lvl2pPr marL="914400" indent="-3175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2pPr>
            <a:lvl3pPr marL="1371600" indent="-3175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3pPr>
            <a:lvl4pPr marL="1828800" indent="-3175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4pPr>
            <a:lvl5pPr marL="2286000" indent="-3175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5pPr>
            <a:lvl6pPr marL="2743200" indent="-3175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6pPr>
            <a:lvl7pPr marL="3200400" indent="-3175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7pPr>
            <a:lvl8pPr marL="3657600" indent="-3175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8pPr>
            <a:lvl9pPr marL="4114800" indent="-3175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9pPr>
          </a:lstStyle>
          <a:p>
            <a:pPr marL="171450" indent="0">
              <a:buNone/>
            </a:pPr>
            <a:r>
              <a:rPr lang="en-US" dirty="0"/>
              <a:t>Fundraising, development in Colorado, USA</a:t>
            </a:r>
          </a:p>
          <a:p>
            <a:pPr marL="171450" indent="0">
              <a:buNone/>
            </a:pPr>
            <a:r>
              <a:rPr lang="en-US" dirty="0"/>
              <a:t>Logistics and outreach in Europe</a:t>
            </a:r>
          </a:p>
          <a:p>
            <a:pPr marL="171450" indent="0">
              <a:buNone/>
            </a:pPr>
            <a:r>
              <a:rPr lang="en-US" dirty="0"/>
              <a:t>Distribution center near Rivne, Ukraine</a:t>
            </a:r>
          </a:p>
          <a:p>
            <a:pPr marL="171450" indent="0">
              <a:buNone/>
            </a:pPr>
            <a:r>
              <a:rPr lang="en-US" dirty="0"/>
              <a:t>Direct contacts on the front lines</a:t>
            </a:r>
          </a:p>
          <a:p>
            <a:pPr marL="171450" indent="0">
              <a:buNone/>
            </a:pPr>
            <a:r>
              <a:rPr lang="en-US" dirty="0"/>
              <a:t>Registered organizations in USA and Ukraine</a:t>
            </a:r>
          </a:p>
        </p:txBody>
      </p:sp>
      <p:sp>
        <p:nvSpPr>
          <p:cNvPr id="19" name="Google Shape;90;p2">
            <a:extLst>
              <a:ext uri="{FF2B5EF4-FFF2-40B4-BE49-F238E27FC236}">
                <a16:creationId xmlns:a16="http://schemas.microsoft.com/office/drawing/2014/main" id="{AAFFA798-B12C-F8CE-2955-5737A1258839}"/>
              </a:ext>
            </a:extLst>
          </p:cNvPr>
          <p:cNvSpPr txBox="1">
            <a:spLocks/>
          </p:cNvSpPr>
          <p:nvPr/>
        </p:nvSpPr>
        <p:spPr>
          <a:xfrm>
            <a:off x="622376" y="284195"/>
            <a:ext cx="8520600" cy="53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spcAft>
                <a:spcPts val="1200"/>
              </a:spcAft>
              <a:buSzPts val="1800"/>
              <a:buFont typeface="Montserrat Medium"/>
              <a:buNone/>
            </a:pPr>
            <a:r>
              <a:rPr lang="en-US" sz="2600" b="1" dirty="0">
                <a:solidFill>
                  <a:srgbClr val="396AB2"/>
                </a:solidFill>
              </a:rPr>
              <a:t>Sunflower Seeds Ukraine</a:t>
            </a:r>
          </a:p>
        </p:txBody>
      </p:sp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4175AA7F-433E-F797-C558-C87237589DCA}"/>
              </a:ext>
            </a:extLst>
          </p:cNvPr>
          <p:cNvSpPr txBox="1"/>
          <p:nvPr/>
        </p:nvSpPr>
        <p:spPr>
          <a:xfrm>
            <a:off x="6524975" y="4706563"/>
            <a:ext cx="2416800" cy="393600"/>
          </a:xfrm>
          <a:prstGeom prst="rect">
            <a:avLst/>
          </a:prstGeom>
          <a:solidFill>
            <a:srgbClr val="FED20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rgbClr val="0059C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www.sunflowerseedsukraine.</a:t>
            </a:r>
            <a:r>
              <a:rPr lang="en-US" sz="1000" dirty="0" err="1">
                <a:solidFill>
                  <a:srgbClr val="0059C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org</a:t>
            </a:r>
            <a:endParaRPr sz="1000" b="0" i="0" u="none" strike="noStrike" cap="none" dirty="0">
              <a:solidFill>
                <a:srgbClr val="0059C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5978255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18843"/>
    </mc:Choice>
    <mc:Fallback xmlns="">
      <p:transition spd="slow" advTm="1188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200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83F611-A487-BBC0-F87E-05D2EB397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31" y="230406"/>
            <a:ext cx="3686746" cy="3686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970FE-3611-35DC-61D2-3482706D6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935" y="211590"/>
            <a:ext cx="3459969" cy="37079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A23A63-1920-C802-A490-4C1DE65EB44D}"/>
              </a:ext>
            </a:extLst>
          </p:cNvPr>
          <p:cNvSpPr txBox="1"/>
          <p:nvPr/>
        </p:nvSpPr>
        <p:spPr>
          <a:xfrm>
            <a:off x="327546" y="3958096"/>
            <a:ext cx="8816454" cy="818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>
              <a:lnSpc>
                <a:spcPct val="115000"/>
              </a:lnSpc>
              <a:buClr>
                <a:srgbClr val="FFFFFF"/>
              </a:buClr>
              <a:buSzPts val="900"/>
            </a:pPr>
            <a:r>
              <a:rPr lang="en-US" dirty="0">
                <a:solidFill>
                  <a:srgbClr val="396AB2"/>
                </a:solidFill>
                <a:latin typeface="Montserrat Medium"/>
              </a:rPr>
              <a:t>Many of the ‘Ukrainian’ EW systems are rebranded Chinese systems sold at 3-5x price</a:t>
            </a:r>
          </a:p>
          <a:p>
            <a:pPr marL="171450">
              <a:lnSpc>
                <a:spcPct val="115000"/>
              </a:lnSpc>
              <a:buClr>
                <a:srgbClr val="FFFFFF"/>
              </a:buClr>
              <a:buSzPts val="900"/>
            </a:pPr>
            <a:r>
              <a:rPr lang="en-US" dirty="0">
                <a:solidFill>
                  <a:srgbClr val="396AB2"/>
                </a:solidFill>
                <a:latin typeface="Montserrat Medium"/>
              </a:rPr>
              <a:t>We provided a few customized Chinese jammers in 700-1000MHz and 400-700MHz range</a:t>
            </a:r>
          </a:p>
          <a:p>
            <a:pPr marL="171450">
              <a:lnSpc>
                <a:spcPct val="115000"/>
              </a:lnSpc>
              <a:buClr>
                <a:srgbClr val="FFFFFF"/>
              </a:buClr>
              <a:buSzPts val="900"/>
            </a:pPr>
            <a:r>
              <a:rPr lang="en-US" dirty="0">
                <a:solidFill>
                  <a:srgbClr val="396AB2"/>
                </a:solidFill>
                <a:latin typeface="Montserrat Medium"/>
              </a:rPr>
              <a:t>UAV measures and EW countermeasures are changing too fast - need more flexible solutions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3EE3A3-6EF5-B6B8-D3A2-5E3E8D030112}"/>
              </a:ext>
            </a:extLst>
          </p:cNvPr>
          <p:cNvCxnSpPr/>
          <p:nvPr/>
        </p:nvCxnSpPr>
        <p:spPr>
          <a:xfrm>
            <a:off x="3766930" y="2651058"/>
            <a:ext cx="1044005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504034FD-C497-F904-DBEF-3FEF68D63B9B}"/>
              </a:ext>
            </a:extLst>
          </p:cNvPr>
          <p:cNvSpPr txBox="1"/>
          <p:nvPr/>
        </p:nvSpPr>
        <p:spPr>
          <a:xfrm>
            <a:off x="6524975" y="4706563"/>
            <a:ext cx="2416800" cy="393600"/>
          </a:xfrm>
          <a:prstGeom prst="rect">
            <a:avLst/>
          </a:prstGeom>
          <a:solidFill>
            <a:srgbClr val="FED20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rgbClr val="0059C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www.sunflowerseedsukraine.</a:t>
            </a:r>
            <a:r>
              <a:rPr lang="en-US" sz="1000" dirty="0" err="1">
                <a:solidFill>
                  <a:srgbClr val="0059C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org</a:t>
            </a:r>
            <a:endParaRPr sz="1000" b="0" i="0" u="none" strike="noStrike" cap="none" dirty="0">
              <a:solidFill>
                <a:srgbClr val="0059C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938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843"/>
    </mc:Choice>
    <mc:Fallback xmlns="">
      <p:transition spd="slow" advTm="11884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6A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F6643E-2A6C-26DB-D104-D66F2D32F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89" y="550878"/>
            <a:ext cx="3310311" cy="222565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C9D125-34F3-B57A-A017-8B9BF3FE0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158" y="3803541"/>
            <a:ext cx="4571999" cy="822000"/>
          </a:xfrm>
        </p:spPr>
        <p:txBody>
          <a:bodyPr>
            <a:normAutofit/>
          </a:bodyPr>
          <a:lstStyle/>
          <a:p>
            <a:pPr marL="171450" indent="0" algn="l">
              <a:buNone/>
            </a:pPr>
            <a:r>
              <a:rPr lang="en-US" sz="1200" dirty="0"/>
              <a:t>Current needs:</a:t>
            </a:r>
          </a:p>
          <a:p>
            <a:pPr algn="l"/>
            <a:r>
              <a:rPr lang="en-US" sz="1200" dirty="0"/>
              <a:t>Robust broadband antenna 100MHz – 2.8GHz</a:t>
            </a:r>
          </a:p>
          <a:p>
            <a:pPr algn="l"/>
            <a:r>
              <a:rPr lang="en-US" sz="1200" dirty="0"/>
              <a:t>Inexpensive 50-100W broadband power amplifier</a:t>
            </a:r>
          </a:p>
        </p:txBody>
      </p:sp>
      <p:sp>
        <p:nvSpPr>
          <p:cNvPr id="10" name="Google Shape;90;p2">
            <a:extLst>
              <a:ext uri="{FF2B5EF4-FFF2-40B4-BE49-F238E27FC236}">
                <a16:creationId xmlns:a16="http://schemas.microsoft.com/office/drawing/2014/main" id="{8732C375-F268-B025-B8C0-50590F924925}"/>
              </a:ext>
            </a:extLst>
          </p:cNvPr>
          <p:cNvSpPr txBox="1">
            <a:spLocks/>
          </p:cNvSpPr>
          <p:nvPr/>
        </p:nvSpPr>
        <p:spPr>
          <a:xfrm>
            <a:off x="311700" y="284195"/>
            <a:ext cx="8520600" cy="53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spcAft>
                <a:spcPts val="1200"/>
              </a:spcAft>
              <a:buSzPts val="1800"/>
              <a:buFont typeface="Montserrat Medium"/>
              <a:buNone/>
            </a:pPr>
            <a:r>
              <a:rPr lang="en-US" sz="2600" b="1" dirty="0">
                <a:solidFill>
                  <a:schemeClr val="bg1">
                    <a:lumMod val="95000"/>
                  </a:schemeClr>
                </a:solidFill>
              </a:rPr>
              <a:t>Broad Band Jammer (</a:t>
            </a:r>
            <a:r>
              <a:rPr lang="en-US" sz="2600" b="1" dirty="0" err="1">
                <a:solidFill>
                  <a:schemeClr val="bg1">
                    <a:lumMod val="95000"/>
                  </a:schemeClr>
                </a:solidFill>
              </a:rPr>
              <a:t>BBJam</a:t>
            </a:r>
            <a:r>
              <a:rPr lang="en-US" sz="2600" b="1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1D380-328B-BA99-48DE-BCD4EDF68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-57152"/>
            <a:ext cx="2474913" cy="9899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2B6174-AF56-2B9F-42BC-20E6ECBFB293}"/>
              </a:ext>
            </a:extLst>
          </p:cNvPr>
          <p:cNvSpPr txBox="1"/>
          <p:nvPr/>
        </p:nvSpPr>
        <p:spPr>
          <a:xfrm>
            <a:off x="311700" y="971208"/>
            <a:ext cx="4572000" cy="2303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>
              <a:lnSpc>
                <a:spcPct val="115000"/>
              </a:lnSpc>
              <a:buClr>
                <a:srgbClr val="FFFFFF"/>
              </a:buClr>
              <a:buSzPts val="900"/>
            </a:pPr>
            <a:r>
              <a:rPr lang="en-US" dirty="0">
                <a:solidFill>
                  <a:srgbClr val="FFFFFF"/>
                </a:solidFill>
                <a:latin typeface="Montserrat Medium"/>
                <a:sym typeface="Montserrat Medium"/>
              </a:rPr>
              <a:t>Overview</a:t>
            </a:r>
          </a:p>
          <a:p>
            <a:pPr marL="457200" indent="-285750">
              <a:lnSpc>
                <a:spcPct val="115000"/>
              </a:lnSpc>
              <a:buClr>
                <a:srgbClr val="FFFFFF"/>
              </a:buClr>
              <a:buSzPts val="900"/>
              <a:buFont typeface="Montserrat Medium"/>
              <a:buChar char="●"/>
            </a:pPr>
            <a:r>
              <a:rPr lang="en-US" dirty="0" err="1">
                <a:solidFill>
                  <a:srgbClr val="FFFFFF"/>
                </a:solidFill>
                <a:latin typeface="Montserrat Medium"/>
                <a:sym typeface="Montserrat Medium"/>
              </a:rPr>
              <a:t>BBJam</a:t>
            </a:r>
            <a:r>
              <a:rPr lang="en-US" dirty="0">
                <a:solidFill>
                  <a:srgbClr val="FFFFFF"/>
                </a:solidFill>
                <a:latin typeface="Montserrat Medium"/>
                <a:sym typeface="Montserrat Medium"/>
              </a:rPr>
              <a:t> is an EWF device to interfere with control and video channels of UAV </a:t>
            </a:r>
          </a:p>
          <a:p>
            <a:pPr marL="457200" indent="-285750">
              <a:lnSpc>
                <a:spcPct val="115000"/>
              </a:lnSpc>
              <a:buClr>
                <a:srgbClr val="FFFFFF"/>
              </a:buClr>
              <a:buSzPts val="900"/>
              <a:buFont typeface="Montserrat Medium"/>
              <a:buChar char="●"/>
            </a:pPr>
            <a:r>
              <a:rPr lang="en-US" dirty="0">
                <a:solidFill>
                  <a:srgbClr val="FFFFFF"/>
                </a:solidFill>
                <a:latin typeface="Montserrat Medium"/>
                <a:sym typeface="Montserrat Medium"/>
              </a:rPr>
              <a:t>Can be scanned continuously or work in frequency jumping modes. </a:t>
            </a:r>
          </a:p>
          <a:p>
            <a:pPr marL="457200" indent="-285750">
              <a:lnSpc>
                <a:spcPct val="115000"/>
              </a:lnSpc>
              <a:buClr>
                <a:srgbClr val="FFFFFF"/>
              </a:buClr>
              <a:buSzPts val="900"/>
              <a:buFont typeface="Montserrat Medium"/>
              <a:buChar char="●"/>
            </a:pPr>
            <a:r>
              <a:rPr lang="en-US" dirty="0">
                <a:solidFill>
                  <a:srgbClr val="FFFFFF"/>
                </a:solidFill>
                <a:latin typeface="Montserrat Medium"/>
                <a:sym typeface="Montserrat Medium"/>
              </a:rPr>
              <a:t>Smart device with user programmable software interface</a:t>
            </a:r>
          </a:p>
          <a:p>
            <a:pPr marL="457200" indent="-285750">
              <a:lnSpc>
                <a:spcPct val="115000"/>
              </a:lnSpc>
              <a:buClr>
                <a:srgbClr val="FFFFFF"/>
              </a:buClr>
              <a:buSzPts val="900"/>
              <a:buFont typeface="Montserrat Medium"/>
              <a:buChar char="●"/>
            </a:pPr>
            <a:r>
              <a:rPr lang="en-US" dirty="0">
                <a:solidFill>
                  <a:srgbClr val="FFFFFF"/>
                </a:solidFill>
                <a:latin typeface="Montserrat Medium"/>
                <a:sym typeface="Montserrat Medium"/>
              </a:rPr>
              <a:t>Possibility of changing device configurations in field conditions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"/>
                <a:cs typeface="Arial" panose="020B0604020202020204" pitchFamily="34" charset="0"/>
              </a:rPr>
              <a:t>.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3F807A4-8C8C-DE83-B118-ADA8C77BE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174" y="2515610"/>
            <a:ext cx="2441404" cy="20256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D857B2-438C-4245-C51A-34A98190B817}"/>
              </a:ext>
            </a:extLst>
          </p:cNvPr>
          <p:cNvSpPr txBox="1"/>
          <p:nvPr/>
        </p:nvSpPr>
        <p:spPr>
          <a:xfrm>
            <a:off x="1587038" y="4736194"/>
            <a:ext cx="50159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  <a:latin typeface="Montserrat Medium"/>
                <a:sym typeface="Montserrat Medium"/>
              </a:rPr>
              <a:t>More information: 	</a:t>
            </a:r>
            <a:r>
              <a:rPr lang="en-US" sz="1000" dirty="0">
                <a:solidFill>
                  <a:srgbClr val="FFFFFF"/>
                </a:solidFill>
                <a:latin typeface="Montserrat Medium"/>
                <a:sym typeface="Montserrat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www.bbjam.org</a:t>
            </a:r>
            <a:r>
              <a:rPr lang="en-US" sz="1000" dirty="0">
                <a:solidFill>
                  <a:srgbClr val="FFFFFF"/>
                </a:solidFill>
                <a:latin typeface="Montserrat Medium"/>
                <a:sym typeface="Montserrat Medium"/>
              </a:rPr>
              <a:t> 	</a:t>
            </a:r>
            <a:r>
              <a:rPr lang="en-US" sz="1000" dirty="0" err="1">
                <a:solidFill>
                  <a:srgbClr val="FFFFFF"/>
                </a:solidFill>
                <a:latin typeface="Montserrat Medium"/>
                <a:sym typeface="Montserrat Medium"/>
              </a:rPr>
              <a:t>info@bbjam.org</a:t>
            </a:r>
            <a:r>
              <a:rPr lang="en-US" sz="1000" dirty="0">
                <a:solidFill>
                  <a:srgbClr val="FFFFFF"/>
                </a:solidFill>
                <a:latin typeface="Montserrat Medium"/>
                <a:sym typeface="Montserrat Medium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761FC5-2282-20C3-7FB1-FC2AA3E804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7707" y="4630853"/>
            <a:ext cx="2374900" cy="4174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A09EF9-626E-9FE5-E231-907AE82175A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240" y="4614390"/>
            <a:ext cx="1839745" cy="4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928"/>
    </mc:Choice>
    <mc:Fallback xmlns="">
      <p:transition spd="slow" advTm="8292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6A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0;p2">
            <a:extLst>
              <a:ext uri="{FF2B5EF4-FFF2-40B4-BE49-F238E27FC236}">
                <a16:creationId xmlns:a16="http://schemas.microsoft.com/office/drawing/2014/main" id="{8732C375-F268-B025-B8C0-50590F924925}"/>
              </a:ext>
            </a:extLst>
          </p:cNvPr>
          <p:cNvSpPr txBox="1">
            <a:spLocks/>
          </p:cNvSpPr>
          <p:nvPr/>
        </p:nvSpPr>
        <p:spPr>
          <a:xfrm>
            <a:off x="311700" y="284195"/>
            <a:ext cx="5949952" cy="53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spcAft>
                <a:spcPts val="1200"/>
              </a:spcAft>
              <a:buSzPts val="1800"/>
              <a:buFont typeface="Montserrat Medium"/>
              <a:buNone/>
            </a:pPr>
            <a:r>
              <a:rPr lang="en-US" sz="2600" b="1" dirty="0" err="1">
                <a:solidFill>
                  <a:schemeClr val="bg1">
                    <a:lumMod val="95000"/>
                  </a:schemeClr>
                </a:solidFill>
              </a:rPr>
              <a:t>BBJam</a:t>
            </a:r>
            <a:r>
              <a:rPr lang="en-US" sz="2600" b="1" dirty="0">
                <a:solidFill>
                  <a:schemeClr val="bg1">
                    <a:lumMod val="95000"/>
                  </a:schemeClr>
                </a:solidFill>
              </a:rPr>
              <a:t> targeted use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1D380-328B-BA99-48DE-BCD4EDF68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-57152"/>
            <a:ext cx="2474913" cy="9899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EFA05E5-E5A8-113A-1CF3-6BD91EA83C01}"/>
              </a:ext>
            </a:extLst>
          </p:cNvPr>
          <p:cNvSpPr txBox="1"/>
          <p:nvPr/>
        </p:nvSpPr>
        <p:spPr>
          <a:xfrm>
            <a:off x="1587038" y="4736194"/>
            <a:ext cx="50159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  <a:latin typeface="Montserrat Medium"/>
                <a:sym typeface="Montserrat Medium"/>
              </a:rPr>
              <a:t>More information: 	</a:t>
            </a:r>
            <a:r>
              <a:rPr lang="en-US" sz="1000" dirty="0">
                <a:solidFill>
                  <a:srgbClr val="FFFFFF"/>
                </a:solidFill>
                <a:latin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www.bbjam.org</a:t>
            </a:r>
            <a:r>
              <a:rPr lang="en-US" sz="1000" dirty="0">
                <a:solidFill>
                  <a:srgbClr val="FFFFFF"/>
                </a:solidFill>
                <a:latin typeface="Montserrat Medium"/>
                <a:sym typeface="Montserrat Medium"/>
              </a:rPr>
              <a:t> 	</a:t>
            </a:r>
            <a:r>
              <a:rPr lang="en-US" sz="1000" dirty="0" err="1">
                <a:solidFill>
                  <a:srgbClr val="FFFFFF"/>
                </a:solidFill>
                <a:latin typeface="Montserrat Medium"/>
                <a:sym typeface="Montserrat Medium"/>
              </a:rPr>
              <a:t>info@bbjam.org</a:t>
            </a:r>
            <a:r>
              <a:rPr lang="en-US" sz="1000" dirty="0">
                <a:solidFill>
                  <a:srgbClr val="FFFFFF"/>
                </a:solidFill>
                <a:latin typeface="Montserrat Medium"/>
                <a:sym typeface="Montserrat Medium"/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460F8D8-569F-6647-D494-FB5931C1D11C}"/>
              </a:ext>
            </a:extLst>
          </p:cNvPr>
          <p:cNvGrpSpPr/>
          <p:nvPr/>
        </p:nvGrpSpPr>
        <p:grpSpPr>
          <a:xfrm>
            <a:off x="3447136" y="859307"/>
            <a:ext cx="2249728" cy="2179776"/>
            <a:chOff x="2608510" y="947400"/>
            <a:chExt cx="1828800" cy="2179776"/>
          </a:xfrm>
        </p:grpSpPr>
        <p:sp>
          <p:nvSpPr>
            <p:cNvPr id="65" name="Rounded Rectangle 18">
              <a:extLst>
                <a:ext uri="{FF2B5EF4-FFF2-40B4-BE49-F238E27FC236}">
                  <a16:creationId xmlns:a16="http://schemas.microsoft.com/office/drawing/2014/main" id="{B905516F-CBE8-A782-4A46-0C5C136F5FE0}"/>
                </a:ext>
              </a:extLst>
            </p:cNvPr>
            <p:cNvSpPr/>
            <p:nvPr/>
          </p:nvSpPr>
          <p:spPr bwMode="auto">
            <a:xfrm>
              <a:off x="2608510" y="947400"/>
              <a:ext cx="1828800" cy="2179776"/>
            </a:xfrm>
            <a:prstGeom prst="roundRect">
              <a:avLst>
                <a:gd name="adj" fmla="val 1001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lang="en-US" sz="1400" dirty="0">
                  <a:solidFill>
                    <a:srgbClr val="00326A"/>
                  </a:solidFill>
                  <a:latin typeface="Montserrat Medium"/>
                  <a:cs typeface="Arial"/>
                </a:rPr>
                <a:t>Tactical</a:t>
              </a:r>
              <a:r>
                <a:rPr lang="en-US" sz="1200" dirty="0">
                  <a:solidFill>
                    <a:srgbClr val="00326A"/>
                  </a:solidFill>
                  <a:latin typeface="Montserrat Medium"/>
                  <a:cs typeface="Arial"/>
                </a:rPr>
                <a:t> level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CCCCFF"/>
                </a:solidFill>
                <a:effectLst/>
                <a:uLnTx/>
                <a:uFillTx/>
                <a:latin typeface=""/>
                <a:sym typeface="Arial"/>
              </a:endParaRPr>
            </a:p>
          </p:txBody>
        </p:sp>
        <p:sp>
          <p:nvSpPr>
            <p:cNvPr id="66" name="Rounded Rectangle 17">
              <a:extLst>
                <a:ext uri="{FF2B5EF4-FFF2-40B4-BE49-F238E27FC236}">
                  <a16:creationId xmlns:a16="http://schemas.microsoft.com/office/drawing/2014/main" id="{62370A5A-A69F-20C4-640F-CFC74F876654}"/>
                </a:ext>
              </a:extLst>
            </p:cNvPr>
            <p:cNvSpPr/>
            <p:nvPr/>
          </p:nvSpPr>
          <p:spPr bwMode="auto">
            <a:xfrm>
              <a:off x="2652106" y="1522498"/>
              <a:ext cx="1741607" cy="1499316"/>
            </a:xfrm>
            <a:prstGeom prst="roundRect">
              <a:avLst/>
            </a:prstGeom>
            <a:solidFill>
              <a:srgbClr val="00326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100" dirty="0">
                  <a:solidFill>
                    <a:srgbClr val="FFFFFF"/>
                  </a:solidFill>
                  <a:latin typeface="Montserrat Medium"/>
                  <a:cs typeface="Arial"/>
                </a:rPr>
                <a:t> Company/platoon installations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endParaRPr lang="en-US" sz="1100" dirty="0">
                <a:solidFill>
                  <a:srgbClr val="FFFFFF"/>
                </a:solidFill>
                <a:latin typeface="Montserrat Medium"/>
                <a:cs typeface="Arial"/>
              </a:endParaRP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100" dirty="0">
                  <a:solidFill>
                    <a:srgbClr val="FFFFFF"/>
                  </a:solidFill>
                  <a:latin typeface="Montserrat Medium"/>
                  <a:cs typeface="Arial"/>
                </a:rPr>
                <a:t> Individual usage for certain tasks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651834-3CB9-2C48-60DA-78F1352BE925}"/>
              </a:ext>
            </a:extLst>
          </p:cNvPr>
          <p:cNvGrpSpPr/>
          <p:nvPr/>
        </p:nvGrpSpPr>
        <p:grpSpPr>
          <a:xfrm>
            <a:off x="462175" y="859307"/>
            <a:ext cx="2249729" cy="2292148"/>
            <a:chOff x="601586" y="947400"/>
            <a:chExt cx="1828801" cy="2292148"/>
          </a:xfrm>
        </p:grpSpPr>
        <p:sp>
          <p:nvSpPr>
            <p:cNvPr id="68" name="Rounded Rectangle 18">
              <a:extLst>
                <a:ext uri="{FF2B5EF4-FFF2-40B4-BE49-F238E27FC236}">
                  <a16:creationId xmlns:a16="http://schemas.microsoft.com/office/drawing/2014/main" id="{308216E7-FECB-3711-3C75-E322BE633088}"/>
                </a:ext>
              </a:extLst>
            </p:cNvPr>
            <p:cNvSpPr/>
            <p:nvPr/>
          </p:nvSpPr>
          <p:spPr bwMode="auto">
            <a:xfrm>
              <a:off x="601586" y="947400"/>
              <a:ext cx="1828801" cy="2292148"/>
            </a:xfrm>
            <a:prstGeom prst="roundRect">
              <a:avLst>
                <a:gd name="adj" fmla="val 8334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lang="en-US" sz="1400" dirty="0">
                  <a:solidFill>
                    <a:srgbClr val="00326A"/>
                  </a:solidFill>
                  <a:latin typeface="Montserrat Medium"/>
                  <a:cs typeface="Arial"/>
                </a:rPr>
                <a:t>Supported jamming waveforms</a:t>
              </a:r>
            </a:p>
          </p:txBody>
        </p:sp>
        <p:sp>
          <p:nvSpPr>
            <p:cNvPr id="69" name="Rounded Rectangle 19">
              <a:extLst>
                <a:ext uri="{FF2B5EF4-FFF2-40B4-BE49-F238E27FC236}">
                  <a16:creationId xmlns:a16="http://schemas.microsoft.com/office/drawing/2014/main" id="{3A48A477-6F42-BDF6-361F-80EAB36C3331}"/>
                </a:ext>
              </a:extLst>
            </p:cNvPr>
            <p:cNvSpPr/>
            <p:nvPr/>
          </p:nvSpPr>
          <p:spPr bwMode="auto">
            <a:xfrm>
              <a:off x="645182" y="1522498"/>
              <a:ext cx="1741607" cy="1625610"/>
            </a:xfrm>
            <a:prstGeom prst="roundRect">
              <a:avLst>
                <a:gd name="adj" fmla="val 6355"/>
              </a:avLst>
            </a:prstGeom>
            <a:solidFill>
              <a:srgbClr val="00326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en-US" sz="1100" dirty="0">
                  <a:solidFill>
                    <a:srgbClr val="FFFFFF"/>
                  </a:solidFill>
                  <a:latin typeface="Montserrat Medium"/>
                  <a:cs typeface="Arial"/>
                </a:rPr>
                <a:t> Spot jamming: multiple spots with gaps in between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endParaRPr lang="en-US" sz="1100" dirty="0">
                <a:solidFill>
                  <a:srgbClr val="FFFFFF"/>
                </a:solidFill>
                <a:latin typeface="Montserrat Medium"/>
                <a:cs typeface="Arial"/>
              </a:endParaRP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en-US" sz="1100" dirty="0">
                  <a:solidFill>
                    <a:srgbClr val="FFFFFF"/>
                  </a:solidFill>
                  <a:latin typeface="Montserrat Medium"/>
                  <a:cs typeface="Arial"/>
                </a:rPr>
                <a:t> Linear scan jamming: adjustable direction, speed, slope/density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lang="en-US" sz="1100" dirty="0">
                <a:solidFill>
                  <a:srgbClr val="FFFFFF"/>
                </a:solidFill>
                <a:latin typeface="Montserrat Medium"/>
                <a:cs typeface="Arial"/>
              </a:endParaRP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en-US" sz="1100" dirty="0">
                  <a:solidFill>
                    <a:srgbClr val="FFFFFF"/>
                  </a:solidFill>
                  <a:latin typeface="Montserrat Medium"/>
                  <a:cs typeface="Arial"/>
                </a:rPr>
                <a:t> WGN jamming: sectional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A95EAEA-08F1-F8D6-5795-8885BA6ED2CE}"/>
              </a:ext>
            </a:extLst>
          </p:cNvPr>
          <p:cNvGrpSpPr/>
          <p:nvPr/>
        </p:nvGrpSpPr>
        <p:grpSpPr>
          <a:xfrm>
            <a:off x="6488544" y="854756"/>
            <a:ext cx="2252540" cy="2097789"/>
            <a:chOff x="4615434" y="942849"/>
            <a:chExt cx="1831086" cy="209778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2029401-C93C-40FF-5D97-B9D3FD712A6F}"/>
                </a:ext>
              </a:extLst>
            </p:cNvPr>
            <p:cNvGrpSpPr/>
            <p:nvPr/>
          </p:nvGrpSpPr>
          <p:grpSpPr>
            <a:xfrm>
              <a:off x="4615434" y="942849"/>
              <a:ext cx="1831086" cy="2097789"/>
              <a:chOff x="4615434" y="855687"/>
              <a:chExt cx="1831086" cy="1913295"/>
            </a:xfrm>
          </p:grpSpPr>
          <p:sp>
            <p:nvSpPr>
              <p:cNvPr id="73" name="Rounded Rectangle 12">
                <a:extLst>
                  <a:ext uri="{FF2B5EF4-FFF2-40B4-BE49-F238E27FC236}">
                    <a16:creationId xmlns:a16="http://schemas.microsoft.com/office/drawing/2014/main" id="{802A06BA-010C-CFE0-7C4D-AE69F88F274B}"/>
                  </a:ext>
                </a:extLst>
              </p:cNvPr>
              <p:cNvSpPr/>
              <p:nvPr/>
            </p:nvSpPr>
            <p:spPr bwMode="auto">
              <a:xfrm>
                <a:off x="4615434" y="855687"/>
                <a:ext cx="1831086" cy="1913295"/>
              </a:xfrm>
              <a:prstGeom prst="roundRect">
                <a:avLst>
                  <a:gd name="adj" fmla="val 11216"/>
                </a:avLst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750" b="0" i="0" u="none" strike="noStrike" kern="1200" cap="none" spc="0" normalizeH="0" baseline="0" noProof="0">
                  <a:ln>
                    <a:noFill/>
                  </a:ln>
                  <a:solidFill>
                    <a:srgbClr val="CCCCFF"/>
                  </a:solidFill>
                  <a:effectLst/>
                  <a:uLnTx/>
                  <a:uFillTx/>
                  <a:latin typeface=""/>
                  <a:sym typeface="Arial"/>
                </a:endParaRPr>
              </a:p>
            </p:txBody>
          </p:sp>
          <p:sp>
            <p:nvSpPr>
              <p:cNvPr id="74" name="Text Box 29">
                <a:extLst>
                  <a:ext uri="{FF2B5EF4-FFF2-40B4-BE49-F238E27FC236}">
                    <a16:creationId xmlns:a16="http://schemas.microsoft.com/office/drawing/2014/main" id="{424F89FA-1590-2E9E-B113-3C4EEEB256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0216" y="962242"/>
                <a:ext cx="1621521" cy="2807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1400" dirty="0">
                    <a:solidFill>
                      <a:srgbClr val="00326A"/>
                    </a:solidFill>
                    <a:latin typeface="Montserrat Medium"/>
                    <a:cs typeface="Arial"/>
                  </a:rPr>
                  <a:t>Installation types</a:t>
                </a:r>
              </a:p>
            </p:txBody>
          </p:sp>
        </p:grpSp>
        <p:sp>
          <p:nvSpPr>
            <p:cNvPr id="72" name="Rounded Rectangle 21">
              <a:extLst>
                <a:ext uri="{FF2B5EF4-FFF2-40B4-BE49-F238E27FC236}">
                  <a16:creationId xmlns:a16="http://schemas.microsoft.com/office/drawing/2014/main" id="{3AD3E072-CA1E-850C-05AC-958A9C773C43}"/>
                </a:ext>
              </a:extLst>
            </p:cNvPr>
            <p:cNvSpPr/>
            <p:nvPr/>
          </p:nvSpPr>
          <p:spPr bwMode="auto">
            <a:xfrm>
              <a:off x="4660009" y="1528809"/>
              <a:ext cx="1741932" cy="1493005"/>
            </a:xfrm>
            <a:prstGeom prst="roundRect">
              <a:avLst/>
            </a:prstGeom>
            <a:solidFill>
              <a:srgbClr val="00326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1450"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100" dirty="0">
                  <a:solidFill>
                    <a:srgbClr val="FFFFFF"/>
                  </a:solidFill>
                  <a:latin typeface="Montserrat Medium"/>
                  <a:cs typeface="Arial"/>
                </a:rPr>
                <a:t> Carry-on/backpack</a:t>
              </a:r>
            </a:p>
            <a:p>
              <a:pPr indent="-171450"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endParaRPr lang="en-US" sz="1100" dirty="0">
                <a:solidFill>
                  <a:srgbClr val="FFFFFF"/>
                </a:solidFill>
                <a:latin typeface="Montserrat Medium"/>
                <a:cs typeface="Arial"/>
              </a:endParaRPr>
            </a:p>
            <a:p>
              <a:pPr lvl="0" indent="-171450"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en-US" sz="1100" dirty="0">
                  <a:solidFill>
                    <a:srgbClr val="FFFFFF"/>
                  </a:solidFill>
                  <a:latin typeface="Montserrat Medium"/>
                  <a:cs typeface="Arial"/>
                </a:rPr>
                <a:t> Stationary</a:t>
              </a:r>
            </a:p>
            <a:p>
              <a:pPr lvl="0" indent="-171450"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lang="en-US" sz="1100" dirty="0">
                <a:solidFill>
                  <a:srgbClr val="FFFFFF"/>
                </a:solidFill>
                <a:latin typeface="Montserrat Medium"/>
                <a:cs typeface="Arial"/>
              </a:endParaRPr>
            </a:p>
            <a:p>
              <a:pPr lvl="0" indent="-171450"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en-US" sz="1100" dirty="0">
                  <a:solidFill>
                    <a:srgbClr val="FFFFFF"/>
                  </a:solidFill>
                  <a:latin typeface="Montserrat Medium"/>
                  <a:cs typeface="Arial"/>
                </a:rPr>
                <a:t> Vehicles</a:t>
              </a:r>
            </a:p>
            <a:p>
              <a:pPr lvl="0" indent="-171450"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lang="en-US" sz="1100" dirty="0">
                <a:solidFill>
                  <a:srgbClr val="FFFFFF"/>
                </a:solidFill>
                <a:latin typeface="Montserrat Medium"/>
                <a:cs typeface="Arial"/>
              </a:endParaRPr>
            </a:p>
            <a:p>
              <a:pPr lvl="0" indent="-171450"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en-US" sz="1100" dirty="0">
                  <a:solidFill>
                    <a:srgbClr val="FFFFFF"/>
                  </a:solidFill>
                  <a:latin typeface="Montserrat Medium"/>
                  <a:cs typeface="Arial"/>
                </a:rPr>
                <a:t> Aircraft</a:t>
              </a:r>
            </a:p>
          </p:txBody>
        </p:sp>
      </p:grpSp>
      <p:sp>
        <p:nvSpPr>
          <p:cNvPr id="75" name="Rounded Rectangle 16">
            <a:extLst>
              <a:ext uri="{FF2B5EF4-FFF2-40B4-BE49-F238E27FC236}">
                <a16:creationId xmlns:a16="http://schemas.microsoft.com/office/drawing/2014/main" id="{BEB302E6-F0E8-AA4D-EB0B-0AA5E3AC2800}"/>
              </a:ext>
            </a:extLst>
          </p:cNvPr>
          <p:cNvSpPr/>
          <p:nvPr/>
        </p:nvSpPr>
        <p:spPr bwMode="auto">
          <a:xfrm>
            <a:off x="696344" y="3730530"/>
            <a:ext cx="7834339" cy="900390"/>
          </a:xfrm>
          <a:prstGeom prst="roundRect">
            <a:avLst>
              <a:gd name="adj" fmla="val 9079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br>
              <a:rPr lang="en-US" sz="1050" kern="1200" dirty="0">
                <a:solidFill>
                  <a:prstClr val="black"/>
                </a:solidFill>
                <a:latin typeface=""/>
                <a:ea typeface="+mn-ea"/>
                <a:cs typeface="+mn-cs"/>
              </a:rPr>
            </a:br>
            <a:endParaRPr lang="en-US" sz="1050" kern="1200" dirty="0">
              <a:solidFill>
                <a:prstClr val="black"/>
              </a:solidFill>
              <a:latin typeface=""/>
              <a:ea typeface="+mn-ea"/>
              <a:cs typeface="+mn-cs"/>
            </a:endParaRPr>
          </a:p>
        </p:txBody>
      </p:sp>
      <p:sp>
        <p:nvSpPr>
          <p:cNvPr id="76" name="Rounded Rectangle 225">
            <a:extLst>
              <a:ext uri="{FF2B5EF4-FFF2-40B4-BE49-F238E27FC236}">
                <a16:creationId xmlns:a16="http://schemas.microsoft.com/office/drawing/2014/main" id="{1690412B-594B-4394-BBF1-184ED68C756B}"/>
              </a:ext>
            </a:extLst>
          </p:cNvPr>
          <p:cNvSpPr/>
          <p:nvPr/>
        </p:nvSpPr>
        <p:spPr>
          <a:xfrm>
            <a:off x="861015" y="3823615"/>
            <a:ext cx="1374294" cy="707664"/>
          </a:xfrm>
          <a:prstGeom prst="roundRect">
            <a:avLst/>
          </a:prstGeom>
          <a:solidFill>
            <a:srgbClr val="00326A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  <a:defRPr/>
            </a:pPr>
            <a:r>
              <a:rPr lang="en-US" sz="1000" kern="1200" dirty="0">
                <a:solidFill>
                  <a:schemeClr val="bg1"/>
                </a:solidFill>
                <a:latin typeface=""/>
              </a:rPr>
              <a:t>Increased output power (40-50W+)</a:t>
            </a:r>
          </a:p>
        </p:txBody>
      </p:sp>
      <p:sp>
        <p:nvSpPr>
          <p:cNvPr id="77" name="Rounded Rectangle 225">
            <a:extLst>
              <a:ext uri="{FF2B5EF4-FFF2-40B4-BE49-F238E27FC236}">
                <a16:creationId xmlns:a16="http://schemas.microsoft.com/office/drawing/2014/main" id="{2032F122-5C52-5ABA-87F8-20EC63DBC9EB}"/>
              </a:ext>
            </a:extLst>
          </p:cNvPr>
          <p:cNvSpPr/>
          <p:nvPr/>
        </p:nvSpPr>
        <p:spPr>
          <a:xfrm>
            <a:off x="2436999" y="3823615"/>
            <a:ext cx="1374294" cy="707664"/>
          </a:xfrm>
          <a:prstGeom prst="roundRect">
            <a:avLst/>
          </a:prstGeom>
          <a:solidFill>
            <a:srgbClr val="00326A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  <a:defRPr/>
            </a:pPr>
            <a:r>
              <a:rPr lang="en-US" sz="1000" kern="1200" dirty="0">
                <a:solidFill>
                  <a:schemeClr val="bg1"/>
                </a:solidFill>
                <a:latin typeface=""/>
              </a:rPr>
              <a:t>Single-channel DDS-based carrier generation</a:t>
            </a:r>
          </a:p>
        </p:txBody>
      </p:sp>
      <p:sp>
        <p:nvSpPr>
          <p:cNvPr id="78" name="Rounded Rectangle 225">
            <a:extLst>
              <a:ext uri="{FF2B5EF4-FFF2-40B4-BE49-F238E27FC236}">
                <a16:creationId xmlns:a16="http://schemas.microsoft.com/office/drawing/2014/main" id="{52D1AC0E-4325-2F50-E075-9A8CDFBDC113}"/>
              </a:ext>
            </a:extLst>
          </p:cNvPr>
          <p:cNvSpPr/>
          <p:nvPr/>
        </p:nvSpPr>
        <p:spPr>
          <a:xfrm>
            <a:off x="4020759" y="3817895"/>
            <a:ext cx="1411690" cy="707664"/>
          </a:xfrm>
          <a:prstGeom prst="roundRect">
            <a:avLst/>
          </a:prstGeom>
          <a:solidFill>
            <a:srgbClr val="00326A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  <a:defRPr/>
            </a:pPr>
            <a:r>
              <a:rPr lang="en-US" sz="1000" kern="1200" dirty="0">
                <a:solidFill>
                  <a:schemeClr val="bg1"/>
                </a:solidFill>
                <a:latin typeface=""/>
              </a:rPr>
              <a:t>Simultaneous multi-carrier in different freq. bands</a:t>
            </a:r>
          </a:p>
        </p:txBody>
      </p:sp>
      <p:sp>
        <p:nvSpPr>
          <p:cNvPr id="79" name="Rounded Rectangle 225">
            <a:extLst>
              <a:ext uri="{FF2B5EF4-FFF2-40B4-BE49-F238E27FC236}">
                <a16:creationId xmlns:a16="http://schemas.microsoft.com/office/drawing/2014/main" id="{11F2B2FB-4E2E-7D81-528D-65A60B5092B0}"/>
              </a:ext>
            </a:extLst>
          </p:cNvPr>
          <p:cNvSpPr/>
          <p:nvPr/>
        </p:nvSpPr>
        <p:spPr>
          <a:xfrm>
            <a:off x="5597889" y="3817895"/>
            <a:ext cx="1327526" cy="704831"/>
          </a:xfrm>
          <a:prstGeom prst="roundRect">
            <a:avLst/>
          </a:prstGeom>
          <a:solidFill>
            <a:srgbClr val="00326A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  <a:defRPr/>
            </a:pPr>
            <a:r>
              <a:rPr lang="en-US" sz="1000" kern="1200" dirty="0">
                <a:solidFill>
                  <a:schemeClr val="bg1"/>
                </a:solidFill>
                <a:latin typeface=""/>
              </a:rPr>
              <a:t>Analyze the spectrum for activation</a:t>
            </a:r>
          </a:p>
        </p:txBody>
      </p:sp>
      <p:sp>
        <p:nvSpPr>
          <p:cNvPr id="80" name="Rounded Rectangle 225">
            <a:extLst>
              <a:ext uri="{FF2B5EF4-FFF2-40B4-BE49-F238E27FC236}">
                <a16:creationId xmlns:a16="http://schemas.microsoft.com/office/drawing/2014/main" id="{CB883988-3C6B-E96D-AD9C-5A861BC0C241}"/>
              </a:ext>
            </a:extLst>
          </p:cNvPr>
          <p:cNvSpPr/>
          <p:nvPr/>
        </p:nvSpPr>
        <p:spPr>
          <a:xfrm>
            <a:off x="7082397" y="3817895"/>
            <a:ext cx="1246190" cy="704831"/>
          </a:xfrm>
          <a:prstGeom prst="roundRect">
            <a:avLst/>
          </a:prstGeom>
          <a:solidFill>
            <a:srgbClr val="00326A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  <a:defRPr/>
            </a:pPr>
            <a:r>
              <a:rPr lang="en-US" sz="1000" kern="1200" dirty="0">
                <a:solidFill>
                  <a:schemeClr val="bg1"/>
                </a:solidFill>
                <a:latin typeface=""/>
              </a:rPr>
              <a:t>Spoofing capabilities</a:t>
            </a:r>
          </a:p>
        </p:txBody>
      </p:sp>
      <p:sp>
        <p:nvSpPr>
          <p:cNvPr id="87" name="Arrow: Chevron 45">
            <a:extLst>
              <a:ext uri="{FF2B5EF4-FFF2-40B4-BE49-F238E27FC236}">
                <a16:creationId xmlns:a16="http://schemas.microsoft.com/office/drawing/2014/main" id="{787CA9F9-FEBF-B7F4-B91D-8D32E025A4FE}"/>
              </a:ext>
            </a:extLst>
          </p:cNvPr>
          <p:cNvSpPr/>
          <p:nvPr/>
        </p:nvSpPr>
        <p:spPr bwMode="auto">
          <a:xfrm rot="5400000">
            <a:off x="1355327" y="2491685"/>
            <a:ext cx="493714" cy="1811679"/>
          </a:xfrm>
          <a:prstGeom prst="chevron">
            <a:avLst>
              <a:gd name="adj" fmla="val 48894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accent6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"/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D7EEAF72-FA29-E690-978A-9E242C254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07" y="4630853"/>
            <a:ext cx="2374900" cy="417491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64741F0-8399-7FFF-5867-A5C097A95C7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240" y="4614390"/>
            <a:ext cx="1839745" cy="4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5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928"/>
    </mc:Choice>
    <mc:Fallback xmlns="">
      <p:transition spd="slow" advTm="8292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9B6BE79-5EDD-AED5-0D9F-B25E66F05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91" y="3611968"/>
            <a:ext cx="6598923" cy="1066075"/>
          </a:xfrm>
        </p:spPr>
        <p:txBody>
          <a:bodyPr>
            <a:normAutofit fontScale="85000" lnSpcReduction="20000"/>
          </a:bodyPr>
          <a:lstStyle/>
          <a:p>
            <a:pPr marL="171450" indent="0" algn="l">
              <a:buNone/>
            </a:pPr>
            <a:r>
              <a:rPr lang="en-US" sz="1400" dirty="0"/>
              <a:t>Current needs:</a:t>
            </a:r>
          </a:p>
          <a:p>
            <a:pPr algn="l"/>
            <a:r>
              <a:rPr lang="en-US" sz="1400" dirty="0"/>
              <a:t>Integration in Ukraine – currently </a:t>
            </a:r>
            <a:r>
              <a:rPr lang="en-US" sz="1400" dirty="0" err="1"/>
              <a:t>Lexycom</a:t>
            </a:r>
            <a:r>
              <a:rPr lang="en-US" sz="1400" dirty="0"/>
              <a:t> in the USA</a:t>
            </a:r>
          </a:p>
          <a:p>
            <a:pPr algn="l"/>
            <a:r>
              <a:rPr lang="en-US" sz="1400" dirty="0"/>
              <a:t>Testing and certification – currently Brave1 and individual units</a:t>
            </a:r>
          </a:p>
          <a:p>
            <a:pPr algn="l"/>
            <a:r>
              <a:rPr lang="en-US" sz="1400" dirty="0"/>
              <a:t>Fundraising/funding – currently </a:t>
            </a:r>
            <a:r>
              <a:rPr lang="en-US" sz="1400" dirty="0" err="1"/>
              <a:t>Lexycom</a:t>
            </a:r>
            <a:r>
              <a:rPr lang="en-US" sz="1400" dirty="0"/>
              <a:t> + Sunflower Seeds</a:t>
            </a:r>
          </a:p>
          <a:p>
            <a:pPr algn="l"/>
            <a:r>
              <a:rPr lang="en-US" sz="1400" dirty="0"/>
              <a:t>Import into Ukraine – need end user certificates co-signed by MOD</a:t>
            </a:r>
          </a:p>
          <a:p>
            <a:pPr algn="l"/>
            <a:r>
              <a:rPr lang="en-US" sz="1400" dirty="0"/>
              <a:t>Technical support in Ukraine – currently </a:t>
            </a:r>
            <a:r>
              <a:rPr lang="en-US" sz="1400" dirty="0" err="1"/>
              <a:t>Ukrcertico</a:t>
            </a:r>
            <a:endParaRPr lang="en-US" sz="1400" dirty="0"/>
          </a:p>
        </p:txBody>
      </p:sp>
      <p:sp>
        <p:nvSpPr>
          <p:cNvPr id="8" name="Google Shape;90;p2">
            <a:extLst>
              <a:ext uri="{FF2B5EF4-FFF2-40B4-BE49-F238E27FC236}">
                <a16:creationId xmlns:a16="http://schemas.microsoft.com/office/drawing/2014/main" id="{06D54C61-3E65-F170-5BC4-C955363F2376}"/>
              </a:ext>
            </a:extLst>
          </p:cNvPr>
          <p:cNvSpPr txBox="1">
            <a:spLocks/>
          </p:cNvSpPr>
          <p:nvPr/>
        </p:nvSpPr>
        <p:spPr>
          <a:xfrm>
            <a:off x="311700" y="284195"/>
            <a:ext cx="8520600" cy="53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spcAft>
                <a:spcPts val="1200"/>
              </a:spcAft>
              <a:buSzPts val="1800"/>
              <a:buFont typeface="Montserrat Medium"/>
              <a:buNone/>
            </a:pPr>
            <a:r>
              <a:rPr lang="en-US" sz="2600" b="1" dirty="0">
                <a:solidFill>
                  <a:schemeClr val="bg1">
                    <a:lumMod val="95000"/>
                  </a:schemeClr>
                </a:solidFill>
              </a:rPr>
              <a:t>Introductions and current needs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D6F758-46F9-923E-36EF-3F7DE35412BC}"/>
              </a:ext>
            </a:extLst>
          </p:cNvPr>
          <p:cNvSpPr txBox="1"/>
          <p:nvPr/>
        </p:nvSpPr>
        <p:spPr>
          <a:xfrm>
            <a:off x="332508" y="906644"/>
            <a:ext cx="8210991" cy="758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285750">
              <a:lnSpc>
                <a:spcPct val="105000"/>
              </a:lnSpc>
              <a:buClr>
                <a:srgbClr val="FFFFFF"/>
              </a:buClr>
              <a:buSzPts val="900"/>
              <a:buFont typeface="Montserrat Medium"/>
              <a:buChar char="●"/>
            </a:pPr>
            <a:r>
              <a:rPr lang="en-US" dirty="0">
                <a:solidFill>
                  <a:srgbClr val="FFFFFF"/>
                </a:solidFill>
                <a:latin typeface="Montserrat Medium"/>
                <a:sym typeface="Montserrat Medium"/>
              </a:rPr>
              <a:t>Design and integration in the USA: </a:t>
            </a:r>
            <a:r>
              <a:rPr lang="en-US" dirty="0" err="1">
                <a:solidFill>
                  <a:srgbClr val="FFFFFF"/>
                </a:solidFill>
                <a:latin typeface="Montserrat Medium"/>
                <a:sym typeface="Montserrat Medium"/>
              </a:rPr>
              <a:t>Lexycom</a:t>
            </a:r>
            <a:r>
              <a:rPr lang="en-US" dirty="0">
                <a:solidFill>
                  <a:srgbClr val="FFFFFF"/>
                </a:solidFill>
                <a:latin typeface="Montserrat Medium"/>
                <a:sym typeface="Montserrat Medium"/>
              </a:rPr>
              <a:t> technologies, Inc (Alex, Slava, Denis)</a:t>
            </a:r>
          </a:p>
          <a:p>
            <a:pPr marL="457200" indent="-285750">
              <a:lnSpc>
                <a:spcPct val="105000"/>
              </a:lnSpc>
              <a:buClr>
                <a:srgbClr val="FFFFFF"/>
              </a:buClr>
              <a:buSzPts val="900"/>
              <a:buFont typeface="Montserrat Medium"/>
              <a:buChar char="●"/>
            </a:pPr>
            <a:r>
              <a:rPr lang="en-US" dirty="0">
                <a:solidFill>
                  <a:srgbClr val="FFFFFF"/>
                </a:solidFill>
                <a:latin typeface="Montserrat Medium"/>
                <a:sym typeface="Montserrat Medium"/>
              </a:rPr>
              <a:t>Export from USA and import to Ukraine: Sunflower Seeds Ukraine (Andriy) </a:t>
            </a:r>
          </a:p>
          <a:p>
            <a:pPr marL="457200" indent="-285750">
              <a:lnSpc>
                <a:spcPct val="105000"/>
              </a:lnSpc>
              <a:buClr>
                <a:srgbClr val="FFFFFF"/>
              </a:buClr>
              <a:buSzPts val="900"/>
              <a:buFont typeface="Montserrat Medium"/>
              <a:buChar char="●"/>
            </a:pPr>
            <a:r>
              <a:rPr lang="en-US" dirty="0">
                <a:solidFill>
                  <a:srgbClr val="FFFFFF"/>
                </a:solidFill>
                <a:latin typeface="Montserrat Medium"/>
                <a:sym typeface="Montserrat Medium"/>
              </a:rPr>
              <a:t>Representation and support in Ukraine: </a:t>
            </a:r>
            <a:r>
              <a:rPr lang="en-US" dirty="0" err="1">
                <a:solidFill>
                  <a:srgbClr val="FFFFFF"/>
                </a:solidFill>
                <a:latin typeface="Montserrat Medium"/>
                <a:sym typeface="Montserrat Medium"/>
              </a:rPr>
              <a:t>Ukrcertico</a:t>
            </a:r>
            <a:r>
              <a:rPr lang="en-US" dirty="0">
                <a:solidFill>
                  <a:srgbClr val="FFFFFF"/>
                </a:solidFill>
                <a:latin typeface="Montserrat Medium"/>
                <a:sym typeface="Montserrat Medium"/>
              </a:rPr>
              <a:t> LLC (Mykola)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63CF271-B63E-A816-F7A5-14EDAC5EA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1970242"/>
            <a:ext cx="1264873" cy="126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8CCC4E-FABF-AD81-EEBF-2E8D5AD4D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37" y="1937583"/>
            <a:ext cx="1145309" cy="12911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864836-52B6-FD11-2151-F705E054C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557" y="1972853"/>
            <a:ext cx="1032906" cy="12858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81FD68-E9C6-C844-3AD2-4A95E268B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994" y="1937583"/>
            <a:ext cx="1145309" cy="1328322"/>
          </a:xfrm>
          <a:prstGeom prst="rect">
            <a:avLst/>
          </a:prstGeom>
        </p:spPr>
      </p:pic>
      <p:pic>
        <p:nvPicPr>
          <p:cNvPr id="24" name="Picture 4" descr="May be an image of 1 person and beard">
            <a:extLst>
              <a:ext uri="{FF2B5EF4-FFF2-40B4-BE49-F238E27FC236}">
                <a16:creationId xmlns:a16="http://schemas.microsoft.com/office/drawing/2014/main" id="{1BE69BBE-3076-3200-E214-BA7D4BB3A3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4" t="8363" r="11180" b="6304"/>
          <a:stretch/>
        </p:blipFill>
        <p:spPr bwMode="auto">
          <a:xfrm>
            <a:off x="7000594" y="1959879"/>
            <a:ext cx="1166375" cy="123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9C134B4-5706-0B5F-D5EF-22A987BC844F}"/>
              </a:ext>
            </a:extLst>
          </p:cNvPr>
          <p:cNvSpPr txBox="1"/>
          <p:nvPr/>
        </p:nvSpPr>
        <p:spPr>
          <a:xfrm>
            <a:off x="804442" y="3215109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Alex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260687-1E31-3EC9-0BF6-32967A07CE9E}"/>
              </a:ext>
            </a:extLst>
          </p:cNvPr>
          <p:cNvSpPr txBox="1"/>
          <p:nvPr/>
        </p:nvSpPr>
        <p:spPr>
          <a:xfrm>
            <a:off x="2503940" y="3231419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Slava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0D7822-242E-EDBE-EF92-8E9DA51A4ACD}"/>
              </a:ext>
            </a:extLst>
          </p:cNvPr>
          <p:cNvSpPr txBox="1"/>
          <p:nvPr/>
        </p:nvSpPr>
        <p:spPr>
          <a:xfrm>
            <a:off x="4113455" y="3233926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81C4ED-E4B2-78D3-365F-A958220B6184}"/>
              </a:ext>
            </a:extLst>
          </p:cNvPr>
          <p:cNvSpPr txBox="1"/>
          <p:nvPr/>
        </p:nvSpPr>
        <p:spPr>
          <a:xfrm>
            <a:off x="5698803" y="3214746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Mykola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62C428-CD93-0EFE-6E9F-A526772844D5}"/>
              </a:ext>
            </a:extLst>
          </p:cNvPr>
          <p:cNvSpPr txBox="1"/>
          <p:nvPr/>
        </p:nvSpPr>
        <p:spPr>
          <a:xfrm>
            <a:off x="7182610" y="320280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Andriy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0450D8-70F2-4806-273D-C85471BFC9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-57152"/>
            <a:ext cx="2474913" cy="989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157E4-34DF-C3A0-6EE5-43407CEC55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9958" y="4411300"/>
            <a:ext cx="25781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4F8814-A168-EE96-F63D-76465FAB86A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555" y="4558379"/>
            <a:ext cx="1839745" cy="417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37"/>
    </mc:Choice>
    <mc:Fallback xmlns="">
      <p:transition spd="slow" advTm="5053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C7CAE8E-5357-BBC5-BC03-3CD38BAED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0" y="3835100"/>
            <a:ext cx="4360127" cy="822000"/>
          </a:xfrm>
        </p:spPr>
        <p:txBody>
          <a:bodyPr>
            <a:normAutofit/>
          </a:bodyPr>
          <a:lstStyle/>
          <a:p>
            <a:pPr marL="171450" indent="0">
              <a:buNone/>
            </a:pPr>
            <a:r>
              <a:rPr lang="en-US" sz="1200" dirty="0"/>
              <a:t>More information, capabilities, and other products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0B564-CB89-A7A9-3B0F-DF4592C5C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958" y="4411300"/>
            <a:ext cx="2578100" cy="58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51D03-3ED7-68CA-4518-591E452CFC3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555" y="4558379"/>
            <a:ext cx="1839745" cy="417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C059AD-2CAD-6438-B6CE-199C28EF3165}"/>
              </a:ext>
            </a:extLst>
          </p:cNvPr>
          <p:cNvSpPr txBox="1"/>
          <p:nvPr/>
        </p:nvSpPr>
        <p:spPr>
          <a:xfrm>
            <a:off x="2286000" y="312457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FFFFFF"/>
                </a:solidFill>
                <a:latin typeface="Montserrat Medium"/>
                <a:sym typeface="Montserrat Medium"/>
              </a:rPr>
              <a:t>Lexycom</a:t>
            </a:r>
            <a:r>
              <a:rPr lang="en-US" sz="2400" dirty="0">
                <a:solidFill>
                  <a:srgbClr val="FFFFFF"/>
                </a:solidFill>
                <a:latin typeface="Montserrat Medium"/>
                <a:sym typeface="Montserrat Medium"/>
              </a:rPr>
              <a:t> technologies, Inc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2838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1" name="Picture 31" descr="T38-Talon-Edwards-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4451" y="1268016"/>
            <a:ext cx="1241822" cy="967978"/>
          </a:xfrm>
          <a:prstGeom prst="rect">
            <a:avLst/>
          </a:prstGeom>
          <a:noFill/>
        </p:spPr>
      </p:pic>
      <p:pic>
        <p:nvPicPr>
          <p:cNvPr id="5124" name="Picture 4" descr="DSC_2514edit for depthpaint3abcde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566042" y="279366"/>
            <a:ext cx="4539854" cy="3014663"/>
          </a:xfrm>
          <a:noFill/>
          <a:ln/>
        </p:spPr>
      </p:pic>
      <p:pic>
        <p:nvPicPr>
          <p:cNvPr id="5125" name="Picture 5" descr="Airfor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14450" y="1547814"/>
            <a:ext cx="6400800" cy="3412331"/>
          </a:xfrm>
          <a:prstGeom prst="rect">
            <a:avLst/>
          </a:prstGeom>
          <a:noFill/>
        </p:spPr>
      </p:pic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1348979" y="663645"/>
            <a:ext cx="347639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685800" eaLnBrk="0" fontAlgn="base" hangingPunct="0">
              <a:spcAft>
                <a:spcPct val="0"/>
              </a:spcAft>
              <a:buClrTx/>
              <a:defRPr/>
            </a:pPr>
            <a:r>
              <a:rPr lang="en-US" sz="2400" kern="1200" dirty="0">
                <a:solidFill>
                  <a:srgbClr val="0000FF"/>
                </a:solidFill>
                <a:latin typeface="Britannic Bold" pitchFamily="34" charset="0"/>
                <a:ea typeface="+mn-ea"/>
              </a:rPr>
              <a:t>LEXYCOM’s Lineup </a:t>
            </a:r>
          </a:p>
          <a:p>
            <a:pPr defTabSz="685800" eaLnBrk="0" fontAlgn="base" hangingPunct="0">
              <a:spcAft>
                <a:spcPct val="0"/>
              </a:spcAft>
              <a:buClrTx/>
              <a:defRPr/>
            </a:pPr>
            <a:r>
              <a:rPr lang="en-US" sz="2400" kern="1200" dirty="0">
                <a:solidFill>
                  <a:srgbClr val="0000FF"/>
                </a:solidFill>
                <a:latin typeface="Britannic Bold" pitchFamily="34" charset="0"/>
                <a:ea typeface="+mn-ea"/>
              </a:rPr>
              <a:t>of DoD Products</a:t>
            </a:r>
          </a:p>
        </p:txBody>
      </p:sp>
      <p:sp>
        <p:nvSpPr>
          <p:cNvPr id="5133" name="Text Box 69"/>
          <p:cNvSpPr txBox="1">
            <a:spLocks noChangeArrowheads="1"/>
          </p:cNvSpPr>
          <p:nvPr/>
        </p:nvSpPr>
        <p:spPr bwMode="auto">
          <a:xfrm>
            <a:off x="5715000" y="4601290"/>
            <a:ext cx="2000250" cy="3693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defRPr/>
            </a:pP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</a:rPr>
              <a:t>SECURITY                                  (FIPS-certified Encryption)</a:t>
            </a:r>
          </a:p>
        </p:txBody>
      </p:sp>
      <p:sp>
        <p:nvSpPr>
          <p:cNvPr id="5134" name="Text Box 69"/>
          <p:cNvSpPr txBox="1">
            <a:spLocks noChangeArrowheads="1"/>
          </p:cNvSpPr>
          <p:nvPr/>
        </p:nvSpPr>
        <p:spPr bwMode="auto">
          <a:xfrm>
            <a:off x="3571875" y="4601290"/>
            <a:ext cx="2000250" cy="3693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 eaLnBrk="0" fontAlgn="base" hangingPunct="0">
              <a:spcAft>
                <a:spcPct val="0"/>
              </a:spcAft>
              <a:buClrTx/>
              <a:defRPr/>
            </a:pP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</a:rPr>
              <a:t>MULTIPLE DATA TYPES (Simultaneous)</a:t>
            </a:r>
          </a:p>
        </p:txBody>
      </p:sp>
      <p:sp>
        <p:nvSpPr>
          <p:cNvPr id="5136" name="Text Box 69"/>
          <p:cNvSpPr txBox="1">
            <a:spLocks noChangeArrowheads="1"/>
          </p:cNvSpPr>
          <p:nvPr/>
        </p:nvSpPr>
        <p:spPr bwMode="auto">
          <a:xfrm>
            <a:off x="1348979" y="4601290"/>
            <a:ext cx="2000250" cy="3693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defRPr/>
            </a:pP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</a:rPr>
              <a:t>RECONFIGURABLE                  (Data rates 1.2kbps-8Mbps)</a:t>
            </a:r>
          </a:p>
        </p:txBody>
      </p:sp>
      <p:sp>
        <p:nvSpPr>
          <p:cNvPr id="5137" name="Text Box 69"/>
          <p:cNvSpPr txBox="1">
            <a:spLocks noChangeArrowheads="1"/>
          </p:cNvSpPr>
          <p:nvPr/>
        </p:nvSpPr>
        <p:spPr bwMode="auto">
          <a:xfrm>
            <a:off x="1356122" y="2957514"/>
            <a:ext cx="2000250" cy="507831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defRPr/>
            </a:pP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</a:rPr>
              <a:t>TDMA, P2P/P2M, </a:t>
            </a:r>
            <a:r>
              <a:rPr lang="en-US" sz="900" b="1" kern="1200" dirty="0" err="1">
                <a:solidFill>
                  <a:srgbClr val="000099"/>
                </a:solidFill>
                <a:latin typeface="Arial" charset="0"/>
                <a:ea typeface="+mn-ea"/>
              </a:rPr>
              <a:t>AdHoc</a:t>
            </a: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</a:rPr>
              <a:t>, Mesh, Cognitive TDMA (</a:t>
            </a:r>
            <a:r>
              <a:rPr lang="en-US" sz="900" b="1" kern="1200" dirty="0" err="1">
                <a:solidFill>
                  <a:srgbClr val="000099"/>
                </a:solidFill>
                <a:latin typeface="Arial" charset="0"/>
                <a:ea typeface="+mn-ea"/>
              </a:rPr>
              <a:t>QoS</a:t>
            </a: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</a:rPr>
              <a:t>-based waveform variation)</a:t>
            </a:r>
          </a:p>
        </p:txBody>
      </p:sp>
      <p:sp>
        <p:nvSpPr>
          <p:cNvPr id="5138" name="Rectangle 18"/>
          <p:cNvSpPr>
            <a:spLocks noChangeArrowheads="1"/>
          </p:cNvSpPr>
          <p:nvPr/>
        </p:nvSpPr>
        <p:spPr bwMode="auto">
          <a:xfrm>
            <a:off x="5829301" y="3543300"/>
            <a:ext cx="19736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</a:rPr>
              <a:t>SMART ANTENNA INTERFACE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</a:rPr>
              <a:t>(Self-Structuring Beam Steering)</a:t>
            </a:r>
          </a:p>
        </p:txBody>
      </p:sp>
      <p:pic>
        <p:nvPicPr>
          <p:cNvPr id="15" name="Picture 17" descr="C:\Documents and Settings\apozhidaev\Local Settings\Temporary Internet Files\Content.IE5\A1YV3Z50\MC900439587[1].png">
            <a:extLst>
              <a:ext uri="{FF2B5EF4-FFF2-40B4-BE49-F238E27FC236}">
                <a16:creationId xmlns:a16="http://schemas.microsoft.com/office/drawing/2014/main" id="{DDD8C337-8A94-4F15-AC4A-20CF6E806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44270" y="84253"/>
            <a:ext cx="2653904" cy="2111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70">
            <a:extLst>
              <a:ext uri="{FF2B5EF4-FFF2-40B4-BE49-F238E27FC236}">
                <a16:creationId xmlns:a16="http://schemas.microsoft.com/office/drawing/2014/main" id="{C09FFFC6-364B-4441-9642-815C19D52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4893" y="562532"/>
            <a:ext cx="95046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1800" b="1" kern="1200" dirty="0">
                <a:solidFill>
                  <a:srgbClr val="0000FF"/>
                </a:solidFill>
                <a:ea typeface="+mn-ea"/>
              </a:rPr>
              <a:t>SDR</a:t>
            </a:r>
          </a:p>
          <a:p>
            <a:pPr algn="ctr" defTabSz="685800">
              <a:buClrTx/>
            </a:pPr>
            <a:r>
              <a:rPr lang="en-US" sz="1200" b="1" kern="1200" dirty="0">
                <a:solidFill>
                  <a:srgbClr val="0000FF"/>
                </a:solidFill>
                <a:ea typeface="+mn-ea"/>
              </a:rPr>
              <a:t>technology</a:t>
            </a:r>
          </a:p>
        </p:txBody>
      </p:sp>
      <p:sp>
        <p:nvSpPr>
          <p:cNvPr id="17" name="Text Box 72">
            <a:extLst>
              <a:ext uri="{FF2B5EF4-FFF2-40B4-BE49-F238E27FC236}">
                <a16:creationId xmlns:a16="http://schemas.microsoft.com/office/drawing/2014/main" id="{52E8DC12-B132-4528-B438-3B87F58AF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0593" y="573173"/>
            <a:ext cx="8001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685800">
              <a:spcBef>
                <a:spcPct val="50000"/>
              </a:spcBef>
              <a:buClrTx/>
            </a:pPr>
            <a:r>
              <a:rPr lang="en-US" sz="1050" kern="1200" dirty="0">
                <a:solidFill>
                  <a:srgbClr val="FFCCCC"/>
                </a:solidFill>
                <a:ea typeface="+mn-ea"/>
              </a:rPr>
              <a:t>Flexible</a:t>
            </a:r>
          </a:p>
        </p:txBody>
      </p:sp>
      <p:sp>
        <p:nvSpPr>
          <p:cNvPr id="18" name="Text Box 73">
            <a:extLst>
              <a:ext uri="{FF2B5EF4-FFF2-40B4-BE49-F238E27FC236}">
                <a16:creationId xmlns:a16="http://schemas.microsoft.com/office/drawing/2014/main" id="{260A5F6C-A348-4FDB-BFE4-C70B513AC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014" y="573173"/>
            <a:ext cx="85725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685800">
              <a:spcBef>
                <a:spcPct val="50000"/>
              </a:spcBef>
              <a:buClrTx/>
            </a:pPr>
            <a:r>
              <a:rPr lang="en-US" sz="1050" kern="1200" dirty="0">
                <a:solidFill>
                  <a:srgbClr val="FFFF00"/>
                </a:solidFill>
                <a:ea typeface="+mn-ea"/>
              </a:rPr>
              <a:t>Scalable</a:t>
            </a:r>
          </a:p>
        </p:txBody>
      </p:sp>
      <p:sp>
        <p:nvSpPr>
          <p:cNvPr id="19" name="Text Box 74">
            <a:extLst>
              <a:ext uri="{FF2B5EF4-FFF2-40B4-BE49-F238E27FC236}">
                <a16:creationId xmlns:a16="http://schemas.microsoft.com/office/drawing/2014/main" id="{9A2A9891-6772-45A4-9919-8D9B0FE08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899" y="1368746"/>
            <a:ext cx="10287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685800">
              <a:spcBef>
                <a:spcPct val="50000"/>
              </a:spcBef>
              <a:buClrTx/>
            </a:pPr>
            <a:r>
              <a:rPr lang="en-US" sz="1050" kern="1200" dirty="0">
                <a:solidFill>
                  <a:srgbClr val="FFCCFF"/>
                </a:solidFill>
                <a:ea typeface="+mn-ea"/>
              </a:rPr>
              <a:t>Modular</a:t>
            </a:r>
          </a:p>
        </p:txBody>
      </p:sp>
      <p:sp>
        <p:nvSpPr>
          <p:cNvPr id="22" name="Text Box 75">
            <a:extLst>
              <a:ext uri="{FF2B5EF4-FFF2-40B4-BE49-F238E27FC236}">
                <a16:creationId xmlns:a16="http://schemas.microsoft.com/office/drawing/2014/main" id="{A1C2B536-5093-4FF8-AE34-C7FF9C8F3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4223" y="198551"/>
            <a:ext cx="8001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685800">
              <a:spcBef>
                <a:spcPct val="50000"/>
              </a:spcBef>
              <a:buClrTx/>
            </a:pPr>
            <a:r>
              <a:rPr lang="en-US" sz="1050" kern="1200" dirty="0">
                <a:solidFill>
                  <a:srgbClr val="CCFF66"/>
                </a:solidFill>
                <a:ea typeface="+mn-ea"/>
              </a:rPr>
              <a:t>Multi-Band</a:t>
            </a:r>
          </a:p>
        </p:txBody>
      </p:sp>
      <p:sp>
        <p:nvSpPr>
          <p:cNvPr id="23" name="Text Box 76">
            <a:extLst>
              <a:ext uri="{FF2B5EF4-FFF2-40B4-BE49-F238E27FC236}">
                <a16:creationId xmlns:a16="http://schemas.microsoft.com/office/drawing/2014/main" id="{CFEBEAB6-E0C6-4CE3-BEAD-C4DC0CEC4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351" y="1368746"/>
            <a:ext cx="969726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685800">
              <a:spcBef>
                <a:spcPct val="50000"/>
              </a:spcBef>
              <a:buClrTx/>
            </a:pPr>
            <a:r>
              <a:rPr lang="en-US" sz="1050" kern="1200" dirty="0">
                <a:solidFill>
                  <a:srgbClr val="33CCCC"/>
                </a:solidFill>
                <a:ea typeface="+mn-ea"/>
              </a:rPr>
              <a:t>Lightweight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5048996-70AE-4A53-9993-D166B1059B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94" y="38770"/>
            <a:ext cx="1839745" cy="4174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F90A6E-9472-4F0A-918C-468321449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EFB942DB-23AC-4147-9D85-6A87C4DE58E7}" type="slidenum">
              <a:rPr lang="en-US" altLang="en-US" kern="1200">
                <a:solidFill>
                  <a:srgbClr val="FFFFFF"/>
                </a:solidFill>
                <a:ea typeface="+mn-ea"/>
              </a:rPr>
              <a:pPr defTabSz="685800">
                <a:buClrTx/>
              </a:pPr>
              <a:t>8</a:t>
            </a:fld>
            <a:endParaRPr lang="en-US" altLang="en-US" kern="1200">
              <a:solidFill>
                <a:srgbClr val="FFFFFF"/>
              </a:solidFill>
              <a:ea typeface="+mn-ea"/>
            </a:endParaRPr>
          </a:p>
        </p:txBody>
      </p:sp>
      <p:sp>
        <p:nvSpPr>
          <p:cNvPr id="26" name="Slide Number Placeholder 8">
            <a:extLst>
              <a:ext uri="{FF2B5EF4-FFF2-40B4-BE49-F238E27FC236}">
                <a16:creationId xmlns:a16="http://schemas.microsoft.com/office/drawing/2014/main" id="{C028FFBB-CF2A-48DD-9520-DEACE5F64A79}"/>
              </a:ext>
            </a:extLst>
          </p:cNvPr>
          <p:cNvSpPr txBox="1">
            <a:spLocks/>
          </p:cNvSpPr>
          <p:nvPr/>
        </p:nvSpPr>
        <p:spPr>
          <a:xfrm>
            <a:off x="7589520" y="4869657"/>
            <a:ext cx="41148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buClrTx/>
            </a:pPr>
            <a:fld id="{17FA691A-E459-46B2-B2B8-47D32C4F6B8D}" type="slidenum">
              <a:rPr lang="en-US" sz="105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 defTabSz="685800">
                <a:buClrTx/>
              </a:pPr>
              <a:t>8</a:t>
            </a:fld>
            <a:endParaRPr lang="en-US" sz="1050" dirty="0">
              <a:solidFill>
                <a:srgbClr val="0033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FA5DC-DD60-4E0D-BE81-1036D76B49FE}"/>
              </a:ext>
            </a:extLst>
          </p:cNvPr>
          <p:cNvSpPr txBox="1"/>
          <p:nvPr/>
        </p:nvSpPr>
        <p:spPr>
          <a:xfrm>
            <a:off x="3955894" y="4944375"/>
            <a:ext cx="1287532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900" kern="1200" dirty="0">
                <a:solidFill>
                  <a:srgbClr val="080808"/>
                </a:solidFill>
                <a:ea typeface="+mn-ea"/>
              </a:rPr>
              <a:t>www.lexycominc.com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32">
            <a:extLst>
              <a:ext uri="{FF2B5EF4-FFF2-40B4-BE49-F238E27FC236}">
                <a16:creationId xmlns:a16="http://schemas.microsoft.com/office/drawing/2014/main" id="{570EDF73-8CAD-2F17-99AE-80E2BDE32F0E}"/>
              </a:ext>
            </a:extLst>
          </p:cNvPr>
          <p:cNvSpPr/>
          <p:nvPr/>
        </p:nvSpPr>
        <p:spPr bwMode="auto">
          <a:xfrm rot="16200000">
            <a:off x="3420375" y="466231"/>
            <a:ext cx="2297430" cy="6745643"/>
          </a:xfrm>
          <a:prstGeom prst="roundRect">
            <a:avLst>
              <a:gd name="adj" fmla="val 582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75" dirty="0">
                <a:latin typeface="Arial" charset="0"/>
              </a:rPr>
              <a:t>Options available on all SDR Families</a:t>
            </a:r>
          </a:p>
        </p:txBody>
      </p:sp>
      <p:sp>
        <p:nvSpPr>
          <p:cNvPr id="5" name="Rectangle: Rounded Corners 148">
            <a:extLst>
              <a:ext uri="{FF2B5EF4-FFF2-40B4-BE49-F238E27FC236}">
                <a16:creationId xmlns:a16="http://schemas.microsoft.com/office/drawing/2014/main" id="{DDE3FE00-A4AC-28E1-9C1E-C40194C99B8B}"/>
              </a:ext>
            </a:extLst>
          </p:cNvPr>
          <p:cNvSpPr/>
          <p:nvPr/>
        </p:nvSpPr>
        <p:spPr bwMode="auto">
          <a:xfrm rot="16200000">
            <a:off x="5363745" y="2406821"/>
            <a:ext cx="1553874" cy="3533687"/>
          </a:xfrm>
          <a:prstGeom prst="roundRect">
            <a:avLst>
              <a:gd name="adj" fmla="val 5827"/>
            </a:avLst>
          </a:prstGeom>
          <a:solidFill>
            <a:srgbClr val="CCE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" charset="0"/>
              </a:rPr>
              <a:t>Board-level/Enclosure (3oz .. 5lbs)</a:t>
            </a:r>
          </a:p>
        </p:txBody>
      </p:sp>
      <p:sp>
        <p:nvSpPr>
          <p:cNvPr id="8" name="Rectangle: Rounded Corners 36">
            <a:extLst>
              <a:ext uri="{FF2B5EF4-FFF2-40B4-BE49-F238E27FC236}">
                <a16:creationId xmlns:a16="http://schemas.microsoft.com/office/drawing/2014/main" id="{1672EECE-23DE-7520-E566-027A3358A2B0}"/>
              </a:ext>
            </a:extLst>
          </p:cNvPr>
          <p:cNvSpPr/>
          <p:nvPr/>
        </p:nvSpPr>
        <p:spPr bwMode="auto">
          <a:xfrm rot="16200000">
            <a:off x="3656248" y="-1621045"/>
            <a:ext cx="1825685" cy="6745643"/>
          </a:xfrm>
          <a:prstGeom prst="roundRect">
            <a:avLst>
              <a:gd name="adj" fmla="val 582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75" dirty="0">
                <a:latin typeface="Arial" charset="0"/>
              </a:rPr>
              <a:t>SDR Family Specific Specs.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0670C45-0E69-080C-A675-18651FEF0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97092"/>
            <a:ext cx="68580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400" kern="1200" dirty="0">
                <a:solidFill>
                  <a:srgbClr val="0000FF"/>
                </a:solidFill>
                <a:latin typeface="Britannic Bold" panose="020B0903060703020204" pitchFamily="34" charset="0"/>
              </a:rPr>
              <a:t>Current Product Families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A9561F-0C5E-8573-DD06-5812B6EE6B3F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94" y="32111"/>
            <a:ext cx="1839745" cy="417491"/>
          </a:xfrm>
          <a:prstGeom prst="rect">
            <a:avLst/>
          </a:prstGeom>
        </p:spPr>
      </p:pic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D4E90ABB-63A1-9324-1C1E-0A2BCB1BD23A}"/>
              </a:ext>
            </a:extLst>
          </p:cNvPr>
          <p:cNvSpPr/>
          <p:nvPr/>
        </p:nvSpPr>
        <p:spPr bwMode="auto">
          <a:xfrm>
            <a:off x="2924700" y="858387"/>
            <a:ext cx="1973056" cy="1752012"/>
          </a:xfrm>
          <a:prstGeom prst="roundRect">
            <a:avLst>
              <a:gd name="adj" fmla="val 7565"/>
            </a:avLst>
          </a:prstGeom>
          <a:solidFill>
            <a:srgbClr val="FFCC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VHF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750" kern="1200" dirty="0">
              <a:solidFill>
                <a:srgbClr val="CCCCFF"/>
              </a:solidFill>
              <a:latin typeface="Arial" charset="0"/>
              <a:ea typeface="+mn-ea"/>
            </a:endParaRP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EFB60E45-639C-FCC6-B9B4-22A02EE67F1B}"/>
              </a:ext>
            </a:extLst>
          </p:cNvPr>
          <p:cNvSpPr/>
          <p:nvPr/>
        </p:nvSpPr>
        <p:spPr bwMode="auto">
          <a:xfrm>
            <a:off x="1457992" y="858387"/>
            <a:ext cx="1466708" cy="1755648"/>
          </a:xfrm>
          <a:prstGeom prst="roundRect">
            <a:avLst>
              <a:gd name="adj" fmla="val 8293"/>
            </a:avLst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UHF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750" kern="1200" dirty="0">
              <a:solidFill>
                <a:srgbClr val="CCCCFF"/>
              </a:solidFill>
              <a:latin typeface="Arial" charset="0"/>
              <a:ea typeface="+mn-ea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5BC9E68-4388-B6E4-3F33-FCF2883876A7}"/>
              </a:ext>
            </a:extLst>
          </p:cNvPr>
          <p:cNvSpPr/>
          <p:nvPr/>
        </p:nvSpPr>
        <p:spPr bwMode="auto">
          <a:xfrm>
            <a:off x="1499648" y="1102658"/>
            <a:ext cx="1836161" cy="720090"/>
          </a:xfrm>
          <a:prstGeom prst="roundRect">
            <a:avLst/>
          </a:prstGeom>
          <a:solidFill>
            <a:srgbClr val="FF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5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Terra Family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523D80E-B0DC-3505-2A89-3B4BB09C877B}"/>
              </a:ext>
            </a:extLst>
          </p:cNvPr>
          <p:cNvSpPr/>
          <p:nvPr/>
        </p:nvSpPr>
        <p:spPr bwMode="auto">
          <a:xfrm>
            <a:off x="1555485" y="1335165"/>
            <a:ext cx="1724484" cy="478453"/>
          </a:xfrm>
          <a:prstGeom prst="roundRect">
            <a:avLst/>
          </a:prstGeom>
          <a:solidFill>
            <a:srgbClr val="FFCC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156-176MHz, 410-480 MHz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Up to 50W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1.2kbps..36kbps</a:t>
            </a:r>
          </a:p>
        </p:txBody>
      </p:sp>
      <p:sp>
        <p:nvSpPr>
          <p:cNvPr id="16" name="Rounded Rectangle 19">
            <a:extLst>
              <a:ext uri="{FF2B5EF4-FFF2-40B4-BE49-F238E27FC236}">
                <a16:creationId xmlns:a16="http://schemas.microsoft.com/office/drawing/2014/main" id="{BB3DECE4-1E4D-D9FE-1C4C-FFD63D1E60AA}"/>
              </a:ext>
            </a:extLst>
          </p:cNvPr>
          <p:cNvSpPr/>
          <p:nvPr/>
        </p:nvSpPr>
        <p:spPr bwMode="auto">
          <a:xfrm>
            <a:off x="1733583" y="1845364"/>
            <a:ext cx="1440180" cy="720090"/>
          </a:xfrm>
          <a:prstGeom prst="roundRect">
            <a:avLst/>
          </a:prstGeom>
          <a:solidFill>
            <a:srgbClr val="FF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50" kern="1200" dirty="0" err="1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Telmair</a:t>
            </a:r>
            <a:r>
              <a:rPr lang="en-US" sz="105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 Family</a:t>
            </a: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CD0C3D95-515A-0C8D-355B-DBC87FE8E888}"/>
              </a:ext>
            </a:extLst>
          </p:cNvPr>
          <p:cNvSpPr/>
          <p:nvPr/>
        </p:nvSpPr>
        <p:spPr bwMode="auto">
          <a:xfrm>
            <a:off x="1767873" y="2078696"/>
            <a:ext cx="1371600" cy="480060"/>
          </a:xfrm>
          <a:prstGeom prst="roundRect">
            <a:avLst/>
          </a:prstGeom>
          <a:solidFill>
            <a:srgbClr val="FFCC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270-400MHz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Up to 10</a:t>
            </a:r>
            <a:r>
              <a:rPr lang="en-US" sz="825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W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57kbps..1.2Mbps</a:t>
            </a:r>
            <a:endParaRPr lang="en-US" sz="825" kern="1200" dirty="0">
              <a:solidFill>
                <a:srgbClr val="B9B9E7">
                  <a:lumMod val="10000"/>
                </a:srgbClr>
              </a:solidFill>
              <a:latin typeface="Arial" charset="0"/>
              <a:ea typeface="+mn-ea"/>
            </a:endParaRPr>
          </a:p>
        </p:txBody>
      </p:sp>
      <p:sp>
        <p:nvSpPr>
          <p:cNvPr id="18" name="Rounded Rectangle 19">
            <a:extLst>
              <a:ext uri="{FF2B5EF4-FFF2-40B4-BE49-F238E27FC236}">
                <a16:creationId xmlns:a16="http://schemas.microsoft.com/office/drawing/2014/main" id="{6729AEEB-1BB7-3313-D909-12A0B4821C7E}"/>
              </a:ext>
            </a:extLst>
          </p:cNvPr>
          <p:cNvSpPr/>
          <p:nvPr/>
        </p:nvSpPr>
        <p:spPr bwMode="auto">
          <a:xfrm>
            <a:off x="3421133" y="1102658"/>
            <a:ext cx="1440180" cy="720090"/>
          </a:xfrm>
          <a:prstGeom prst="roundRect">
            <a:avLst/>
          </a:prstGeom>
          <a:solidFill>
            <a:srgbClr val="FF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50" kern="1200" dirty="0" err="1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Tiamis</a:t>
            </a:r>
            <a:r>
              <a:rPr lang="en-US" sz="105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 Family</a:t>
            </a:r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558EB2D2-B0E0-EFC8-797F-90A01D89762E}"/>
              </a:ext>
            </a:extLst>
          </p:cNvPr>
          <p:cNvSpPr/>
          <p:nvPr/>
        </p:nvSpPr>
        <p:spPr bwMode="auto">
          <a:xfrm>
            <a:off x="3455423" y="1335164"/>
            <a:ext cx="1371600" cy="480060"/>
          </a:xfrm>
          <a:prstGeom prst="roundRect">
            <a:avLst/>
          </a:prstGeom>
          <a:solidFill>
            <a:srgbClr val="FFCC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860-928MHz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Up to 3</a:t>
            </a:r>
            <a:r>
              <a:rPr lang="en-US" sz="825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W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115.2kbps..1.2Mbps</a:t>
            </a:r>
            <a:endParaRPr lang="en-US" sz="825" kern="1200" dirty="0">
              <a:solidFill>
                <a:srgbClr val="B9B9E7">
                  <a:lumMod val="10000"/>
                </a:srgbClr>
              </a:solidFill>
              <a:latin typeface="Arial" charset="0"/>
              <a:ea typeface="+mn-ea"/>
            </a:endParaRPr>
          </a:p>
        </p:txBody>
      </p:sp>
      <p:sp>
        <p:nvSpPr>
          <p:cNvPr id="20" name="Rounded Rectangle 18">
            <a:extLst>
              <a:ext uri="{FF2B5EF4-FFF2-40B4-BE49-F238E27FC236}">
                <a16:creationId xmlns:a16="http://schemas.microsoft.com/office/drawing/2014/main" id="{2AF10BBC-F9C5-DDDF-429A-EB63ADCEA3C9}"/>
              </a:ext>
            </a:extLst>
          </p:cNvPr>
          <p:cNvSpPr/>
          <p:nvPr/>
        </p:nvSpPr>
        <p:spPr bwMode="auto">
          <a:xfrm>
            <a:off x="4897755" y="858387"/>
            <a:ext cx="1508760" cy="1755648"/>
          </a:xfrm>
          <a:prstGeom prst="roundRect">
            <a:avLst>
              <a:gd name="adj" fmla="val 7565"/>
            </a:avLst>
          </a:prstGeom>
          <a:solidFill>
            <a:srgbClr val="99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L-band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750" kern="1200" dirty="0">
              <a:solidFill>
                <a:srgbClr val="CCCCFF"/>
              </a:solidFill>
              <a:latin typeface="Arial" charset="0"/>
              <a:ea typeface="+mn-ea"/>
            </a:endParaRPr>
          </a:p>
        </p:txBody>
      </p:sp>
      <p:sp>
        <p:nvSpPr>
          <p:cNvPr id="21" name="Rounded Rectangle 19">
            <a:extLst>
              <a:ext uri="{FF2B5EF4-FFF2-40B4-BE49-F238E27FC236}">
                <a16:creationId xmlns:a16="http://schemas.microsoft.com/office/drawing/2014/main" id="{EC249C1C-B1F8-DE68-F4BD-7723131B322D}"/>
              </a:ext>
            </a:extLst>
          </p:cNvPr>
          <p:cNvSpPr/>
          <p:nvPr/>
        </p:nvSpPr>
        <p:spPr bwMode="auto">
          <a:xfrm>
            <a:off x="4932045" y="1102658"/>
            <a:ext cx="1440180" cy="720090"/>
          </a:xfrm>
          <a:prstGeom prst="roundRect">
            <a:avLst/>
          </a:prstGeom>
          <a:solidFill>
            <a:srgbClr val="FF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5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ARDS Family</a:t>
            </a:r>
          </a:p>
        </p:txBody>
      </p:sp>
      <p:sp>
        <p:nvSpPr>
          <p:cNvPr id="22" name="Rounded Rectangle 17">
            <a:extLst>
              <a:ext uri="{FF2B5EF4-FFF2-40B4-BE49-F238E27FC236}">
                <a16:creationId xmlns:a16="http://schemas.microsoft.com/office/drawing/2014/main" id="{66DD8B64-8D17-ABB7-B5AF-1795AF5A12BC}"/>
              </a:ext>
            </a:extLst>
          </p:cNvPr>
          <p:cNvSpPr/>
          <p:nvPr/>
        </p:nvSpPr>
        <p:spPr bwMode="auto">
          <a:xfrm>
            <a:off x="4966335" y="1324372"/>
            <a:ext cx="1371600" cy="480060"/>
          </a:xfrm>
          <a:prstGeom prst="roundRect">
            <a:avLst/>
          </a:prstGeom>
          <a:solidFill>
            <a:srgbClr val="FFCC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1.3GHz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Up to 5</a:t>
            </a:r>
            <a:r>
              <a:rPr lang="en-US" sz="825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W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230kbps..2Mbps</a:t>
            </a:r>
            <a:endParaRPr lang="en-US" sz="825" kern="1200" dirty="0">
              <a:solidFill>
                <a:srgbClr val="B9B9E7">
                  <a:lumMod val="10000"/>
                </a:srgbClr>
              </a:solidFill>
              <a:latin typeface="Arial" charset="0"/>
              <a:ea typeface="+mn-ea"/>
            </a:endParaRPr>
          </a:p>
        </p:txBody>
      </p:sp>
      <p:sp>
        <p:nvSpPr>
          <p:cNvPr id="23" name="Rounded Rectangle 18">
            <a:extLst>
              <a:ext uri="{FF2B5EF4-FFF2-40B4-BE49-F238E27FC236}">
                <a16:creationId xmlns:a16="http://schemas.microsoft.com/office/drawing/2014/main" id="{17B777CA-5FF9-2B02-0CFF-D6C18D14F15F}"/>
              </a:ext>
            </a:extLst>
          </p:cNvPr>
          <p:cNvSpPr/>
          <p:nvPr/>
        </p:nvSpPr>
        <p:spPr bwMode="auto">
          <a:xfrm>
            <a:off x="6406515" y="858387"/>
            <a:ext cx="1508760" cy="1755648"/>
          </a:xfrm>
          <a:prstGeom prst="roundRect">
            <a:avLst>
              <a:gd name="adj" fmla="val 7565"/>
            </a:avLst>
          </a:prstGeom>
          <a:solidFill>
            <a:srgbClr val="CCE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S-band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750" kern="1200" dirty="0">
              <a:solidFill>
                <a:srgbClr val="CCCCFF"/>
              </a:solidFill>
              <a:latin typeface="Arial" charset="0"/>
              <a:ea typeface="+mn-ea"/>
            </a:endParaRPr>
          </a:p>
        </p:txBody>
      </p:sp>
      <p:sp>
        <p:nvSpPr>
          <p:cNvPr id="24" name="Rounded Rectangle 19">
            <a:extLst>
              <a:ext uri="{FF2B5EF4-FFF2-40B4-BE49-F238E27FC236}">
                <a16:creationId xmlns:a16="http://schemas.microsoft.com/office/drawing/2014/main" id="{1ADCB38C-3C3D-A1D4-78DB-36007AC26D56}"/>
              </a:ext>
            </a:extLst>
          </p:cNvPr>
          <p:cNvSpPr/>
          <p:nvPr/>
        </p:nvSpPr>
        <p:spPr bwMode="auto">
          <a:xfrm>
            <a:off x="6440805" y="1102658"/>
            <a:ext cx="1440180" cy="720090"/>
          </a:xfrm>
          <a:prstGeom prst="roundRect">
            <a:avLst/>
          </a:prstGeom>
          <a:solidFill>
            <a:srgbClr val="FF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5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EVA Family</a:t>
            </a:r>
          </a:p>
        </p:txBody>
      </p:sp>
      <p:sp>
        <p:nvSpPr>
          <p:cNvPr id="25" name="Rounded Rectangle 17">
            <a:extLst>
              <a:ext uri="{FF2B5EF4-FFF2-40B4-BE49-F238E27FC236}">
                <a16:creationId xmlns:a16="http://schemas.microsoft.com/office/drawing/2014/main" id="{C10DECDC-8843-164A-A52F-D58FD755A541}"/>
              </a:ext>
            </a:extLst>
          </p:cNvPr>
          <p:cNvSpPr/>
          <p:nvPr/>
        </p:nvSpPr>
        <p:spPr bwMode="auto">
          <a:xfrm>
            <a:off x="6490164" y="1335164"/>
            <a:ext cx="1341462" cy="480060"/>
          </a:xfrm>
          <a:prstGeom prst="roundRect">
            <a:avLst/>
          </a:prstGeom>
          <a:solidFill>
            <a:srgbClr val="FFCC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2.3..2.4GHz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Up to 5</a:t>
            </a:r>
            <a:r>
              <a:rPr lang="en-US" sz="825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W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19kbps..8Mbps</a:t>
            </a:r>
            <a:endParaRPr lang="en-US" sz="825" kern="1200" dirty="0">
              <a:solidFill>
                <a:srgbClr val="B9B9E7">
                  <a:lumMod val="10000"/>
                </a:srgbClr>
              </a:solidFill>
              <a:latin typeface="Arial" charset="0"/>
              <a:ea typeface="+mn-ea"/>
            </a:endParaRPr>
          </a:p>
        </p:txBody>
      </p:sp>
      <p:sp>
        <p:nvSpPr>
          <p:cNvPr id="26" name="Rectangle: Rounded Corners 40">
            <a:extLst>
              <a:ext uri="{FF2B5EF4-FFF2-40B4-BE49-F238E27FC236}">
                <a16:creationId xmlns:a16="http://schemas.microsoft.com/office/drawing/2014/main" id="{ED3DB6BD-5137-3629-4D3D-F95560F91DD2}"/>
              </a:ext>
            </a:extLst>
          </p:cNvPr>
          <p:cNvSpPr/>
          <p:nvPr/>
        </p:nvSpPr>
        <p:spPr bwMode="auto">
          <a:xfrm rot="16200000">
            <a:off x="2597540" y="2410057"/>
            <a:ext cx="771248" cy="2744591"/>
          </a:xfrm>
          <a:prstGeom prst="roundRect">
            <a:avLst>
              <a:gd name="adj" fmla="val 5827"/>
            </a:avLst>
          </a:prstGeom>
          <a:solidFill>
            <a:srgbClr val="CCE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" charset="0"/>
              </a:rPr>
              <a:t>Interfaces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D7E2AF-FEE6-8F6B-FE43-66C8B50683E5}"/>
              </a:ext>
            </a:extLst>
          </p:cNvPr>
          <p:cNvGrpSpPr/>
          <p:nvPr/>
        </p:nvGrpSpPr>
        <p:grpSpPr>
          <a:xfrm>
            <a:off x="1872043" y="3428680"/>
            <a:ext cx="2437865" cy="709651"/>
            <a:chOff x="935963" y="4571851"/>
            <a:chExt cx="3250487" cy="946201"/>
          </a:xfrm>
        </p:grpSpPr>
        <p:sp>
          <p:nvSpPr>
            <p:cNvPr id="28" name="Rounded Rectangle 17">
              <a:extLst>
                <a:ext uri="{FF2B5EF4-FFF2-40B4-BE49-F238E27FC236}">
                  <a16:creationId xmlns:a16="http://schemas.microsoft.com/office/drawing/2014/main" id="{F4D793D7-54E8-6FA5-A790-DC8F3C85F18D}"/>
                </a:ext>
              </a:extLst>
            </p:cNvPr>
            <p:cNvSpPr/>
            <p:nvPr/>
          </p:nvSpPr>
          <p:spPr bwMode="auto">
            <a:xfrm>
              <a:off x="935963" y="5051603"/>
              <a:ext cx="1332069" cy="466449"/>
            </a:xfrm>
            <a:prstGeom prst="roundRect">
              <a:avLst/>
            </a:prstGeom>
            <a:solidFill>
              <a:srgbClr val="99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82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Up to 4 UARTs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82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(sync or async)</a:t>
              </a:r>
            </a:p>
          </p:txBody>
        </p:sp>
        <p:sp>
          <p:nvSpPr>
            <p:cNvPr id="29" name="Rounded Rectangle 17">
              <a:extLst>
                <a:ext uri="{FF2B5EF4-FFF2-40B4-BE49-F238E27FC236}">
                  <a16:creationId xmlns:a16="http://schemas.microsoft.com/office/drawing/2014/main" id="{D334B018-B4B2-8856-39F8-A2641D5A5966}"/>
                </a:ext>
              </a:extLst>
            </p:cNvPr>
            <p:cNvSpPr/>
            <p:nvPr/>
          </p:nvSpPr>
          <p:spPr bwMode="auto">
            <a:xfrm rot="16200000">
              <a:off x="3494612" y="4819350"/>
              <a:ext cx="939338" cy="444339"/>
            </a:xfrm>
            <a:prstGeom prst="roundRect">
              <a:avLst/>
            </a:prstGeom>
            <a:solidFill>
              <a:srgbClr val="99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82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SDLC</a:t>
              </a:r>
            </a:p>
          </p:txBody>
        </p:sp>
        <p:sp>
          <p:nvSpPr>
            <p:cNvPr id="30" name="Rounded Rectangle 17">
              <a:extLst>
                <a:ext uri="{FF2B5EF4-FFF2-40B4-BE49-F238E27FC236}">
                  <a16:creationId xmlns:a16="http://schemas.microsoft.com/office/drawing/2014/main" id="{D1D7B4F2-EF56-6EF9-E7FA-3EC7921E9C12}"/>
                </a:ext>
              </a:extLst>
            </p:cNvPr>
            <p:cNvSpPr/>
            <p:nvPr/>
          </p:nvSpPr>
          <p:spPr bwMode="auto">
            <a:xfrm>
              <a:off x="939396" y="4571852"/>
              <a:ext cx="1332069" cy="466449"/>
            </a:xfrm>
            <a:prstGeom prst="roundRect">
              <a:avLst/>
            </a:prstGeom>
            <a:solidFill>
              <a:srgbClr val="99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82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Ethernet: bridge, UDP, TCP/IP</a:t>
              </a:r>
            </a:p>
          </p:txBody>
        </p:sp>
        <p:sp>
          <p:nvSpPr>
            <p:cNvPr id="31" name="Rounded Rectangle 17">
              <a:extLst>
                <a:ext uri="{FF2B5EF4-FFF2-40B4-BE49-F238E27FC236}">
                  <a16:creationId xmlns:a16="http://schemas.microsoft.com/office/drawing/2014/main" id="{2437E2E5-152D-E4F2-8C90-34192EF40613}"/>
                </a:ext>
              </a:extLst>
            </p:cNvPr>
            <p:cNvSpPr/>
            <p:nvPr/>
          </p:nvSpPr>
          <p:spPr bwMode="auto">
            <a:xfrm>
              <a:off x="2281444" y="4573601"/>
              <a:ext cx="1449548" cy="466448"/>
            </a:xfrm>
            <a:prstGeom prst="roundRect">
              <a:avLst/>
            </a:prstGeom>
            <a:solidFill>
              <a:srgbClr val="99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82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Programmable IOs</a:t>
              </a:r>
            </a:p>
          </p:txBody>
        </p:sp>
        <p:sp>
          <p:nvSpPr>
            <p:cNvPr id="32" name="Rounded Rectangle 17">
              <a:extLst>
                <a:ext uri="{FF2B5EF4-FFF2-40B4-BE49-F238E27FC236}">
                  <a16:creationId xmlns:a16="http://schemas.microsoft.com/office/drawing/2014/main" id="{62C90975-AD78-6D08-CCFF-F91798E5A80B}"/>
                </a:ext>
              </a:extLst>
            </p:cNvPr>
            <p:cNvSpPr/>
            <p:nvPr/>
          </p:nvSpPr>
          <p:spPr bwMode="auto">
            <a:xfrm>
              <a:off x="2281444" y="5051603"/>
              <a:ext cx="1474872" cy="459587"/>
            </a:xfrm>
            <a:prstGeom prst="roundRect">
              <a:avLst/>
            </a:prstGeom>
            <a:solidFill>
              <a:srgbClr val="99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82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External </a:t>
              </a:r>
              <a:r>
                <a:rPr lang="en-US" sz="825" dirty="0" err="1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highpower</a:t>
              </a:r>
              <a:r>
                <a:rPr lang="en-US" sz="82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PA </a:t>
              </a:r>
              <a:r>
                <a:rPr lang="en-US" sz="825" dirty="0" err="1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cntrl</a:t>
              </a:r>
              <a:endPara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7305CB-1474-2FD6-1FB3-14539E2588BB}"/>
              </a:ext>
            </a:extLst>
          </p:cNvPr>
          <p:cNvGrpSpPr/>
          <p:nvPr/>
        </p:nvGrpSpPr>
        <p:grpSpPr>
          <a:xfrm>
            <a:off x="1612396" y="2718933"/>
            <a:ext cx="4722332" cy="662078"/>
            <a:chOff x="625861" y="3625244"/>
            <a:chExt cx="6296442" cy="882770"/>
          </a:xfrm>
        </p:grpSpPr>
        <p:sp>
          <p:nvSpPr>
            <p:cNvPr id="34" name="Rectangle: Rounded Corners 39">
              <a:extLst>
                <a:ext uri="{FF2B5EF4-FFF2-40B4-BE49-F238E27FC236}">
                  <a16:creationId xmlns:a16="http://schemas.microsoft.com/office/drawing/2014/main" id="{FB91E6DB-0FE7-4977-5EE1-17404DD9A4F1}"/>
                </a:ext>
              </a:extLst>
            </p:cNvPr>
            <p:cNvSpPr/>
            <p:nvPr/>
          </p:nvSpPr>
          <p:spPr bwMode="auto">
            <a:xfrm rot="16200000">
              <a:off x="3332697" y="918408"/>
              <a:ext cx="882770" cy="6296442"/>
            </a:xfrm>
            <a:prstGeom prst="roundRect">
              <a:avLst>
                <a:gd name="adj" fmla="val 5827"/>
              </a:avLst>
            </a:prstGeom>
            <a:solidFill>
              <a:srgbClr val="CCEC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050" dirty="0">
                  <a:latin typeface="Arial" charset="0"/>
                </a:rPr>
                <a:t>Network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B66D5FD-E95C-004B-6C41-0C588C0E156C}"/>
                </a:ext>
              </a:extLst>
            </p:cNvPr>
            <p:cNvGrpSpPr/>
            <p:nvPr/>
          </p:nvGrpSpPr>
          <p:grpSpPr>
            <a:xfrm>
              <a:off x="915291" y="3650683"/>
              <a:ext cx="986116" cy="819659"/>
              <a:chOff x="1124842" y="3627823"/>
              <a:chExt cx="986116" cy="819659"/>
            </a:xfrm>
          </p:grpSpPr>
          <p:sp>
            <p:nvSpPr>
              <p:cNvPr id="102" name="Oval 26">
                <a:extLst>
                  <a:ext uri="{FF2B5EF4-FFF2-40B4-BE49-F238E27FC236}">
                    <a16:creationId xmlns:a16="http://schemas.microsoft.com/office/drawing/2014/main" id="{08B4AB43-D2B3-66C2-7FD8-7B0F0DF2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842" y="3627823"/>
                <a:ext cx="986116" cy="819659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"/>
                  </a:spcBef>
                </a:pPr>
                <a:endParaRPr lang="en-US" sz="1050" i="1">
                  <a:cs typeface="Arial" pitchFamily="34" charset="0"/>
                </a:endParaRPr>
              </a:p>
            </p:txBody>
          </p:sp>
          <p:sp>
            <p:nvSpPr>
              <p:cNvPr id="103" name="Oval 27">
                <a:extLst>
                  <a:ext uri="{FF2B5EF4-FFF2-40B4-BE49-F238E27FC236}">
                    <a16:creationId xmlns:a16="http://schemas.microsoft.com/office/drawing/2014/main" id="{45F61810-1A76-7274-E60B-4CA0782284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6409" y="3691521"/>
                <a:ext cx="722982" cy="38244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"/>
                  </a:spcBef>
                  <a:buFontTx/>
                  <a:buChar char="•"/>
                </a:pPr>
                <a:endParaRPr lang="en-US" sz="1050" i="1">
                  <a:cs typeface="Arial" pitchFamily="34" charset="0"/>
                </a:endParaRPr>
              </a:p>
            </p:txBody>
          </p:sp>
          <p:sp>
            <p:nvSpPr>
              <p:cNvPr id="104" name="TextBox 27">
                <a:extLst>
                  <a:ext uri="{FF2B5EF4-FFF2-40B4-BE49-F238E27FC236}">
                    <a16:creationId xmlns:a16="http://schemas.microsoft.com/office/drawing/2014/main" id="{8F0D9C8D-6844-E41B-61AB-99DFE72069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3470" y="4084506"/>
                <a:ext cx="58605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5000"/>
                  </a:spcBef>
                </a:pPr>
                <a:r>
                  <a:rPr lang="en-US" sz="1050" i="1" dirty="0">
                    <a:solidFill>
                      <a:srgbClr val="0000CC"/>
                    </a:solidFill>
                    <a:cs typeface="Arial" pitchFamily="34" charset="0"/>
                  </a:rPr>
                  <a:t>P2P</a:t>
                </a:r>
                <a:endParaRPr lang="en-US" sz="1050" dirty="0">
                  <a:solidFill>
                    <a:srgbClr val="0000CC"/>
                  </a:solidFill>
                </a:endParaRPr>
              </a:p>
            </p:txBody>
          </p:sp>
          <p:sp>
            <p:nvSpPr>
              <p:cNvPr id="105" name="Line 68">
                <a:extLst>
                  <a:ext uri="{FF2B5EF4-FFF2-40B4-BE49-F238E27FC236}">
                    <a16:creationId xmlns:a16="http://schemas.microsoft.com/office/drawing/2014/main" id="{9E30EDAA-9A88-527B-678A-0F29F499DA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88001" y="3810526"/>
                <a:ext cx="379635" cy="206211"/>
              </a:xfrm>
              <a:prstGeom prst="line">
                <a:avLst/>
              </a:prstGeom>
              <a:noFill/>
              <a:ln w="25400">
                <a:solidFill>
                  <a:srgbClr val="00FF00"/>
                </a:solidFill>
                <a:round/>
                <a:headEnd type="none" w="med" len="med"/>
                <a:tailEnd type="none" w="med" len="med"/>
              </a:ln>
            </p:spPr>
            <p:txBody>
              <a:bodyPr lIns="73819" tIns="36909" rIns="73819" bIns="36909" anchor="ctr"/>
              <a:lstStyle/>
              <a:p>
                <a:endParaRPr lang="en-US" sz="1050"/>
              </a:p>
            </p:txBody>
          </p:sp>
          <p:pic>
            <p:nvPicPr>
              <p:cNvPr id="106" name="Picture 18" descr="PERD8">
                <a:extLst>
                  <a:ext uri="{FF2B5EF4-FFF2-40B4-BE49-F238E27FC236}">
                    <a16:creationId xmlns:a16="http://schemas.microsoft.com/office/drawing/2014/main" id="{F4DFA6DD-C4BA-273B-5A82-93980D7F0A3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23"/>
                </p:custDataLst>
              </p:nvPr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1704212" y="3718111"/>
                <a:ext cx="182880" cy="167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7" name="Picture 16" descr="PERBC">
                <a:extLst>
                  <a:ext uri="{FF2B5EF4-FFF2-40B4-BE49-F238E27FC236}">
                    <a16:creationId xmlns:a16="http://schemas.microsoft.com/office/drawing/2014/main" id="{BAF0BCDE-8AA5-F001-BA4B-00837D319A0C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24"/>
                </p:custDataLst>
              </p:nvPr>
            </p:nvPicPr>
            <p:blipFill>
              <a:blip r:embed="rId28" cstate="print"/>
              <a:srcRect/>
              <a:stretch>
                <a:fillRect/>
              </a:stretch>
            </p:blipFill>
            <p:spPr bwMode="auto">
              <a:xfrm>
                <a:off x="1186706" y="3942503"/>
                <a:ext cx="311150" cy="284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2D338F9-98AD-BC3B-DE13-2B3A3A83275D}"/>
                </a:ext>
              </a:extLst>
            </p:cNvPr>
            <p:cNvGrpSpPr/>
            <p:nvPr/>
          </p:nvGrpSpPr>
          <p:grpSpPr>
            <a:xfrm>
              <a:off x="1912594" y="3640115"/>
              <a:ext cx="1161324" cy="840795"/>
              <a:chOff x="2160249" y="3617255"/>
              <a:chExt cx="1161324" cy="840795"/>
            </a:xfrm>
          </p:grpSpPr>
          <p:grpSp>
            <p:nvGrpSpPr>
              <p:cNvPr id="89" name="Group 35">
                <a:extLst>
                  <a:ext uri="{FF2B5EF4-FFF2-40B4-BE49-F238E27FC236}">
                    <a16:creationId xmlns:a16="http://schemas.microsoft.com/office/drawing/2014/main" id="{79B10D24-6277-5029-03E1-436023E556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60249" y="3617255"/>
                <a:ext cx="1161324" cy="840795"/>
                <a:chOff x="80963" y="2189163"/>
                <a:chExt cx="3063875" cy="1377950"/>
              </a:xfrm>
            </p:grpSpPr>
            <p:sp>
              <p:nvSpPr>
                <p:cNvPr id="100" name="Oval 26">
                  <a:extLst>
                    <a:ext uri="{FF2B5EF4-FFF2-40B4-BE49-F238E27FC236}">
                      <a16:creationId xmlns:a16="http://schemas.microsoft.com/office/drawing/2014/main" id="{422FC1F1-6A1C-0BC7-5C0D-C3F0B11980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963" y="2189163"/>
                  <a:ext cx="3063875" cy="13779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spcBef>
                      <a:spcPct val="5000"/>
                    </a:spcBef>
                  </a:pPr>
                  <a:endParaRPr lang="en-US" sz="1050" i="1">
                    <a:cs typeface="Arial" pitchFamily="34" charset="0"/>
                  </a:endParaRPr>
                </a:p>
              </p:txBody>
            </p:sp>
            <p:sp>
              <p:nvSpPr>
                <p:cNvPr id="101" name="Oval 27">
                  <a:extLst>
                    <a:ext uri="{FF2B5EF4-FFF2-40B4-BE49-F238E27FC236}">
                      <a16:creationId xmlns:a16="http://schemas.microsoft.com/office/drawing/2014/main" id="{18D07B02-1508-C088-C5EA-8DD3762FA3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950" y="2281238"/>
                  <a:ext cx="2246313" cy="64293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767676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spcBef>
                      <a:spcPct val="5000"/>
                    </a:spcBef>
                    <a:buFontTx/>
                    <a:buChar char="•"/>
                  </a:pPr>
                  <a:endParaRPr lang="en-US" sz="1050" i="1">
                    <a:cs typeface="Arial" pitchFamily="34" charset="0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38B3E21-7035-831B-D31A-CBB6B638EEE0}"/>
                  </a:ext>
                </a:extLst>
              </p:cNvPr>
              <p:cNvGrpSpPr/>
              <p:nvPr/>
            </p:nvGrpSpPr>
            <p:grpSpPr>
              <a:xfrm>
                <a:off x="2327511" y="3660563"/>
                <a:ext cx="881967" cy="762497"/>
                <a:chOff x="2327511" y="3660563"/>
                <a:chExt cx="881967" cy="762497"/>
              </a:xfrm>
            </p:grpSpPr>
            <p:sp>
              <p:nvSpPr>
                <p:cNvPr id="91" name="TextBox 27">
                  <a:extLst>
                    <a:ext uri="{FF2B5EF4-FFF2-40B4-BE49-F238E27FC236}">
                      <a16:creationId xmlns:a16="http://schemas.microsoft.com/office/drawing/2014/main" id="{FC3D4FB1-2C29-5428-F168-8A7C576971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32920" y="4084506"/>
                  <a:ext cx="615982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ct val="5000"/>
                    </a:spcBef>
                  </a:pPr>
                  <a:r>
                    <a:rPr lang="en-US" sz="1050" i="1" dirty="0">
                      <a:solidFill>
                        <a:srgbClr val="0000CC"/>
                      </a:solidFill>
                      <a:cs typeface="Arial" pitchFamily="34" charset="0"/>
                    </a:rPr>
                    <a:t>P2M</a:t>
                  </a:r>
                  <a:endParaRPr lang="en-US" sz="1050" dirty="0">
                    <a:solidFill>
                      <a:srgbClr val="0000CC"/>
                    </a:solidFill>
                  </a:endParaRPr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161B1440-C047-07D2-1059-E4C58DAB5E55}"/>
                    </a:ext>
                  </a:extLst>
                </p:cNvPr>
                <p:cNvGrpSpPr/>
                <p:nvPr/>
              </p:nvGrpSpPr>
              <p:grpSpPr>
                <a:xfrm>
                  <a:off x="2327511" y="3660563"/>
                  <a:ext cx="881967" cy="532977"/>
                  <a:chOff x="1878090" y="3975707"/>
                  <a:chExt cx="881967" cy="532977"/>
                </a:xfrm>
              </p:grpSpPr>
              <p:sp>
                <p:nvSpPr>
                  <p:cNvPr id="93" name="Line 68">
                    <a:extLst>
                      <a:ext uri="{FF2B5EF4-FFF2-40B4-BE49-F238E27FC236}">
                        <a16:creationId xmlns:a16="http://schemas.microsoft.com/office/drawing/2014/main" id="{50FB9588-852D-3FA0-26C1-CBE25DEB2B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375597" y="4281764"/>
                    <a:ext cx="233733" cy="62990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94" name="Line 68">
                    <a:extLst>
                      <a:ext uri="{FF2B5EF4-FFF2-40B4-BE49-F238E27FC236}">
                        <a16:creationId xmlns:a16="http://schemas.microsoft.com/office/drawing/2014/main" id="{0D416642-CA72-9B50-3BCE-FE2C985803B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312470" y="4109209"/>
                    <a:ext cx="52050" cy="207432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95" name="Line 68">
                    <a:extLst>
                      <a:ext uri="{FF2B5EF4-FFF2-40B4-BE49-F238E27FC236}">
                        <a16:creationId xmlns:a16="http://schemas.microsoft.com/office/drawing/2014/main" id="{DD8F73C2-654B-76FE-D128-BC449A6F7E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019931" y="4143346"/>
                    <a:ext cx="180903" cy="148607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pic>
                <p:nvPicPr>
                  <p:cNvPr id="96" name="Picture 16" descr="PERBC">
                    <a:extLst>
                      <a:ext uri="{FF2B5EF4-FFF2-40B4-BE49-F238E27FC236}">
                        <a16:creationId xmlns:a16="http://schemas.microsoft.com/office/drawing/2014/main" id="{E8104B56-02CC-D08C-5B82-2831D0DF47B6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19"/>
                    </p:custDataLst>
                  </p:nvPr>
                </p:nvPicPr>
                <p:blipFill>
                  <a:blip r:embed="rId28" cstate="print"/>
                  <a:srcRect/>
                  <a:stretch>
                    <a:fillRect/>
                  </a:stretch>
                </p:blipFill>
                <p:spPr bwMode="auto">
                  <a:xfrm>
                    <a:off x="2124096" y="4224521"/>
                    <a:ext cx="311150" cy="28416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7" name="Picture 18" descr="PERD8">
                    <a:extLst>
                      <a:ext uri="{FF2B5EF4-FFF2-40B4-BE49-F238E27FC236}">
                        <a16:creationId xmlns:a16="http://schemas.microsoft.com/office/drawing/2014/main" id="{2586419F-12A7-741F-EBA1-313EF1AFCE4A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20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1878090" y="4045895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8" name="Picture 18" descr="PERD8">
                    <a:extLst>
                      <a:ext uri="{FF2B5EF4-FFF2-40B4-BE49-F238E27FC236}">
                        <a16:creationId xmlns:a16="http://schemas.microsoft.com/office/drawing/2014/main" id="{8480160A-7285-5CD8-6A8F-A77417841D98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21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2304093" y="3975707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9" name="Picture 18" descr="PERD8">
                    <a:extLst>
                      <a:ext uri="{FF2B5EF4-FFF2-40B4-BE49-F238E27FC236}">
                        <a16:creationId xmlns:a16="http://schemas.microsoft.com/office/drawing/2014/main" id="{531BEEBB-FBF5-27F2-D7A6-FC8BA7A7430A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22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2577177" y="4197887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255A594-9C9D-E7E4-E983-9C86E6E87BD0}"/>
                </a:ext>
              </a:extLst>
            </p:cNvPr>
            <p:cNvGrpSpPr/>
            <p:nvPr/>
          </p:nvGrpSpPr>
          <p:grpSpPr>
            <a:xfrm>
              <a:off x="3088230" y="3640115"/>
              <a:ext cx="1708409" cy="840795"/>
              <a:chOff x="3373981" y="3617255"/>
              <a:chExt cx="1708409" cy="84079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FC540C0-552E-82C6-25D9-F4EE679B9120}"/>
                  </a:ext>
                </a:extLst>
              </p:cNvPr>
              <p:cNvGrpSpPr/>
              <p:nvPr/>
            </p:nvGrpSpPr>
            <p:grpSpPr>
              <a:xfrm>
                <a:off x="3373981" y="3617255"/>
                <a:ext cx="1708409" cy="840795"/>
                <a:chOff x="3373981" y="3617255"/>
                <a:chExt cx="1708409" cy="840795"/>
              </a:xfrm>
            </p:grpSpPr>
            <p:grpSp>
              <p:nvGrpSpPr>
                <p:cNvPr id="85" name="Group 35">
                  <a:extLst>
                    <a:ext uri="{FF2B5EF4-FFF2-40B4-BE49-F238E27FC236}">
                      <a16:creationId xmlns:a16="http://schemas.microsoft.com/office/drawing/2014/main" id="{E2F9B59D-6D47-A878-A0CD-50CCDDF890E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73981" y="3617255"/>
                  <a:ext cx="1708409" cy="840795"/>
                  <a:chOff x="80963" y="2189163"/>
                  <a:chExt cx="3063875" cy="1377950"/>
                </a:xfrm>
              </p:grpSpPr>
              <p:sp>
                <p:nvSpPr>
                  <p:cNvPr id="87" name="Oval 26">
                    <a:extLst>
                      <a:ext uri="{FF2B5EF4-FFF2-40B4-BE49-F238E27FC236}">
                        <a16:creationId xmlns:a16="http://schemas.microsoft.com/office/drawing/2014/main" id="{8F1EE32E-9B78-4E49-5D79-2F6AA71CFB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0963" y="2189163"/>
                    <a:ext cx="3063875" cy="13779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767600"/>
                      </a:gs>
                      <a:gs pos="100000">
                        <a:srgbClr val="FFFF00"/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spcBef>
                        <a:spcPct val="5000"/>
                      </a:spcBef>
                    </a:pPr>
                    <a:endParaRPr lang="en-US" sz="1050" i="1">
                      <a:cs typeface="Arial" pitchFamily="34" charset="0"/>
                    </a:endParaRPr>
                  </a:p>
                </p:txBody>
              </p:sp>
              <p:sp>
                <p:nvSpPr>
                  <p:cNvPr id="88" name="Oval 27">
                    <a:extLst>
                      <a:ext uri="{FF2B5EF4-FFF2-40B4-BE49-F238E27FC236}">
                        <a16:creationId xmlns:a16="http://schemas.microsoft.com/office/drawing/2014/main" id="{E05FD677-6F97-721F-C508-1C3CC96F60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8950" y="2281238"/>
                    <a:ext cx="2246313" cy="64293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767676">
                          <a:alpha val="0"/>
                        </a:srgb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spcBef>
                        <a:spcPct val="5000"/>
                      </a:spcBef>
                      <a:buFontTx/>
                      <a:buChar char="•"/>
                    </a:pPr>
                    <a:endParaRPr lang="en-US" sz="1050" i="1"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86" name="TextBox 27">
                  <a:extLst>
                    <a:ext uri="{FF2B5EF4-FFF2-40B4-BE49-F238E27FC236}">
                      <a16:creationId xmlns:a16="http://schemas.microsoft.com/office/drawing/2014/main" id="{864C3A74-234E-6ECE-737B-1731A568F7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11385" y="4084506"/>
                  <a:ext cx="686515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ct val="5000"/>
                    </a:spcBef>
                  </a:pPr>
                  <a:r>
                    <a:rPr lang="en-US" sz="1050" i="1" dirty="0">
                      <a:solidFill>
                        <a:srgbClr val="0000CC"/>
                      </a:solidFill>
                      <a:cs typeface="Arial" pitchFamily="34" charset="0"/>
                    </a:rPr>
                    <a:t>Mesh</a:t>
                  </a:r>
                  <a:endParaRPr lang="en-US" sz="1050" dirty="0">
                    <a:solidFill>
                      <a:srgbClr val="0000CC"/>
                    </a:solidFill>
                  </a:endParaRP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3F7DFCAC-42CF-57C2-ACDA-9D6B2D1BA06C}"/>
                  </a:ext>
                </a:extLst>
              </p:cNvPr>
              <p:cNvGrpSpPr/>
              <p:nvPr/>
            </p:nvGrpSpPr>
            <p:grpSpPr>
              <a:xfrm>
                <a:off x="3570453" y="3661505"/>
                <a:ext cx="1316448" cy="672373"/>
                <a:chOff x="3047366" y="3964584"/>
                <a:chExt cx="1316448" cy="672373"/>
              </a:xfrm>
            </p:grpSpPr>
            <p:sp>
              <p:nvSpPr>
                <p:cNvPr id="69" name="Line 68">
                  <a:extLst>
                    <a:ext uri="{FF2B5EF4-FFF2-40B4-BE49-F238E27FC236}">
                      <a16:creationId xmlns:a16="http://schemas.microsoft.com/office/drawing/2014/main" id="{1BBCFB51-B256-A3B3-FB92-AF786AE72D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544872" y="4279637"/>
                  <a:ext cx="250464" cy="53994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sp>
              <p:nvSpPr>
                <p:cNvPr id="70" name="Line 68">
                  <a:extLst>
                    <a:ext uri="{FF2B5EF4-FFF2-40B4-BE49-F238E27FC236}">
                      <a16:creationId xmlns:a16="http://schemas.microsoft.com/office/drawing/2014/main" id="{4914570E-B9B3-A7B5-D361-0F8E0884AC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481746" y="4080583"/>
                  <a:ext cx="80934" cy="224935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sp>
              <p:nvSpPr>
                <p:cNvPr id="71" name="Line 68">
                  <a:extLst>
                    <a:ext uri="{FF2B5EF4-FFF2-40B4-BE49-F238E27FC236}">
                      <a16:creationId xmlns:a16="http://schemas.microsoft.com/office/drawing/2014/main" id="{8390F26E-A9BD-E007-0D89-3A7623251D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173080" y="4132223"/>
                  <a:ext cx="197030" cy="148606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pic>
              <p:nvPicPr>
                <p:cNvPr id="72" name="Picture 18" descr="PERD8">
                  <a:extLst>
                    <a:ext uri="{FF2B5EF4-FFF2-40B4-BE49-F238E27FC236}">
                      <a16:creationId xmlns:a16="http://schemas.microsoft.com/office/drawing/2014/main" id="{2C74B743-D4DE-0350-FE58-5E6C15F8AF52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3047366" y="4034772"/>
                  <a:ext cx="182880" cy="167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3" name="Picture 18" descr="PERD8">
                  <a:extLst>
                    <a:ext uri="{FF2B5EF4-FFF2-40B4-BE49-F238E27FC236}">
                      <a16:creationId xmlns:a16="http://schemas.microsoft.com/office/drawing/2014/main" id="{04EEC8FB-F162-AB34-5210-3A0BE6C2F3B5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3473369" y="3964584"/>
                  <a:ext cx="182880" cy="167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4" name="Line 68">
                  <a:extLst>
                    <a:ext uri="{FF2B5EF4-FFF2-40B4-BE49-F238E27FC236}">
                      <a16:creationId xmlns:a16="http://schemas.microsoft.com/office/drawing/2014/main" id="{6584E7B9-4039-BD7C-7157-B063CC9407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888417" y="4104017"/>
                  <a:ext cx="254957" cy="145129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pic>
              <p:nvPicPr>
                <p:cNvPr id="75" name="Picture 18" descr="PERD8">
                  <a:extLst>
                    <a:ext uri="{FF2B5EF4-FFF2-40B4-BE49-F238E27FC236}">
                      <a16:creationId xmlns:a16="http://schemas.microsoft.com/office/drawing/2014/main" id="{0D64CCFE-49BB-41A8-F078-4866761F418D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3746453" y="4186764"/>
                  <a:ext cx="182880" cy="167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6" name="Line 68">
                  <a:extLst>
                    <a:ext uri="{FF2B5EF4-FFF2-40B4-BE49-F238E27FC236}">
                      <a16:creationId xmlns:a16="http://schemas.microsoft.com/office/drawing/2014/main" id="{DFE03DB8-BED0-761A-9572-8A0095E53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95423" y="4093770"/>
                  <a:ext cx="76950" cy="256582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pic>
              <p:nvPicPr>
                <p:cNvPr id="77" name="Picture 18" descr="PERD8">
                  <a:extLst>
                    <a:ext uri="{FF2B5EF4-FFF2-40B4-BE49-F238E27FC236}">
                      <a16:creationId xmlns:a16="http://schemas.microsoft.com/office/drawing/2014/main" id="{6629C298-A106-6778-ACF4-54990B3FDF39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4089494" y="4006243"/>
                  <a:ext cx="182880" cy="167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8" name="Line 68">
                  <a:extLst>
                    <a:ext uri="{FF2B5EF4-FFF2-40B4-BE49-F238E27FC236}">
                      <a16:creationId xmlns:a16="http://schemas.microsoft.com/office/drawing/2014/main" id="{B2324A01-132F-AA71-91B9-1E80E7D690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1706" y="4393444"/>
                  <a:ext cx="241989" cy="89279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sp>
              <p:nvSpPr>
                <p:cNvPr id="79" name="Line 68">
                  <a:extLst>
                    <a:ext uri="{FF2B5EF4-FFF2-40B4-BE49-F238E27FC236}">
                      <a16:creationId xmlns:a16="http://schemas.microsoft.com/office/drawing/2014/main" id="{02C918F8-D174-FFF3-1221-C9E5FB4E77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23695" y="4383091"/>
                  <a:ext cx="48678" cy="169939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sp>
              <p:nvSpPr>
                <p:cNvPr id="80" name="Line 68">
                  <a:extLst>
                    <a:ext uri="{FF2B5EF4-FFF2-40B4-BE49-F238E27FC236}">
                      <a16:creationId xmlns:a16="http://schemas.microsoft.com/office/drawing/2014/main" id="{1E98757E-5E3F-CD7B-0B3D-177376D11E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33796" y="4383091"/>
                  <a:ext cx="414481" cy="128073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pic>
              <p:nvPicPr>
                <p:cNvPr id="81" name="Picture 16" descr="PERBC">
                  <a:extLst>
                    <a:ext uri="{FF2B5EF4-FFF2-40B4-BE49-F238E27FC236}">
                      <a16:creationId xmlns:a16="http://schemas.microsoft.com/office/drawing/2014/main" id="{86CACC24-95AA-D814-886E-27C052E6C074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28" cstate="print"/>
                <a:srcRect/>
                <a:stretch>
                  <a:fillRect/>
                </a:stretch>
              </p:blipFill>
              <p:spPr bwMode="auto">
                <a:xfrm>
                  <a:off x="3293372" y="4213398"/>
                  <a:ext cx="311150" cy="2841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2" name="Picture 18" descr="PERD8">
                  <a:extLst>
                    <a:ext uri="{FF2B5EF4-FFF2-40B4-BE49-F238E27FC236}">
                      <a16:creationId xmlns:a16="http://schemas.microsoft.com/office/drawing/2014/main" id="{3937805B-046C-6EFE-199E-828E121E9F17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3863061" y="4426353"/>
                  <a:ext cx="182880" cy="167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3" name="Picture 18" descr="PERD8">
                  <a:extLst>
                    <a:ext uri="{FF2B5EF4-FFF2-40B4-BE49-F238E27FC236}">
                      <a16:creationId xmlns:a16="http://schemas.microsoft.com/office/drawing/2014/main" id="{50C8E204-6A7A-79A6-71A5-BF43B1469977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4180934" y="4268938"/>
                  <a:ext cx="182880" cy="167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4" name="Picture 18" descr="PERD8">
                  <a:extLst>
                    <a:ext uri="{FF2B5EF4-FFF2-40B4-BE49-F238E27FC236}">
                      <a16:creationId xmlns:a16="http://schemas.microsoft.com/office/drawing/2014/main" id="{671F5E17-8278-41B3-DC22-31A6B7BCA618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4126234" y="4469317"/>
                  <a:ext cx="182880" cy="167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D3C1871-E17B-7659-8E08-9938079FB0AE}"/>
                </a:ext>
              </a:extLst>
            </p:cNvPr>
            <p:cNvGrpSpPr/>
            <p:nvPr/>
          </p:nvGrpSpPr>
          <p:grpSpPr>
            <a:xfrm>
              <a:off x="4818488" y="3640115"/>
              <a:ext cx="2074329" cy="840795"/>
              <a:chOff x="5139163" y="3617255"/>
              <a:chExt cx="2074329" cy="840795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7FA20B2-60A7-FF48-9A96-3C851D4AF9CE}"/>
                  </a:ext>
                </a:extLst>
              </p:cNvPr>
              <p:cNvGrpSpPr/>
              <p:nvPr/>
            </p:nvGrpSpPr>
            <p:grpSpPr>
              <a:xfrm>
                <a:off x="5139163" y="3617255"/>
                <a:ext cx="2074329" cy="840795"/>
                <a:chOff x="5139163" y="3617255"/>
                <a:chExt cx="2074329" cy="840795"/>
              </a:xfrm>
            </p:grpSpPr>
            <p:grpSp>
              <p:nvGrpSpPr>
                <p:cNvPr id="63" name="Group 35">
                  <a:extLst>
                    <a:ext uri="{FF2B5EF4-FFF2-40B4-BE49-F238E27FC236}">
                      <a16:creationId xmlns:a16="http://schemas.microsoft.com/office/drawing/2014/main" id="{7D697D87-B37C-5A67-337C-D87E34A3A6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39163" y="3617255"/>
                  <a:ext cx="2074329" cy="840795"/>
                  <a:chOff x="80963" y="2189163"/>
                  <a:chExt cx="3063875" cy="1377950"/>
                </a:xfrm>
              </p:grpSpPr>
              <p:sp>
                <p:nvSpPr>
                  <p:cNvPr id="65" name="Oval 26">
                    <a:extLst>
                      <a:ext uri="{FF2B5EF4-FFF2-40B4-BE49-F238E27FC236}">
                        <a16:creationId xmlns:a16="http://schemas.microsoft.com/office/drawing/2014/main" id="{4576DED2-F790-D069-8491-960528D9D3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0963" y="2189163"/>
                    <a:ext cx="3063875" cy="13779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767600"/>
                      </a:gs>
                      <a:gs pos="100000">
                        <a:srgbClr val="FFFF00"/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spcBef>
                        <a:spcPct val="5000"/>
                      </a:spcBef>
                    </a:pPr>
                    <a:endParaRPr lang="en-US" sz="1050" i="1">
                      <a:cs typeface="Arial" pitchFamily="34" charset="0"/>
                    </a:endParaRPr>
                  </a:p>
                </p:txBody>
              </p:sp>
              <p:sp>
                <p:nvSpPr>
                  <p:cNvPr id="66" name="Oval 27">
                    <a:extLst>
                      <a:ext uri="{FF2B5EF4-FFF2-40B4-BE49-F238E27FC236}">
                        <a16:creationId xmlns:a16="http://schemas.microsoft.com/office/drawing/2014/main" id="{387997FE-0CF0-4972-27DE-107C88B1D3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8950" y="2281238"/>
                    <a:ext cx="2246313" cy="64293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767676">
                          <a:alpha val="0"/>
                        </a:srgb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spcBef>
                        <a:spcPct val="5000"/>
                      </a:spcBef>
                      <a:buFontTx/>
                      <a:buChar char="•"/>
                    </a:pPr>
                    <a:endParaRPr lang="en-US" sz="1050" i="1"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64" name="TextBox 27">
                  <a:extLst>
                    <a:ext uri="{FF2B5EF4-FFF2-40B4-BE49-F238E27FC236}">
                      <a16:creationId xmlns:a16="http://schemas.microsoft.com/office/drawing/2014/main" id="{90A31979-F204-5DAA-483B-FC4753C4FE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92054" y="4084506"/>
                  <a:ext cx="874599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ct val="5000"/>
                    </a:spcBef>
                  </a:pPr>
                  <a:r>
                    <a:rPr lang="en-US" sz="1050" i="1" dirty="0">
                      <a:solidFill>
                        <a:srgbClr val="0000CC"/>
                      </a:solidFill>
                      <a:cs typeface="Arial" pitchFamily="34" charset="0"/>
                    </a:rPr>
                    <a:t>MANET</a:t>
                  </a:r>
                  <a:endParaRPr lang="en-US" sz="1050" dirty="0">
                    <a:solidFill>
                      <a:srgbClr val="0000CC"/>
                    </a:solidFill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826AC10-2504-EC7B-3F29-9810C876C487}"/>
                  </a:ext>
                </a:extLst>
              </p:cNvPr>
              <p:cNvGrpSpPr/>
              <p:nvPr/>
            </p:nvGrpSpPr>
            <p:grpSpPr>
              <a:xfrm>
                <a:off x="5321035" y="3625165"/>
                <a:ext cx="1787054" cy="755933"/>
                <a:chOff x="5321035" y="3625165"/>
                <a:chExt cx="1787054" cy="755933"/>
              </a:xfrm>
            </p:grpSpPr>
            <p:sp>
              <p:nvSpPr>
                <p:cNvPr id="42" name="Line 68">
                  <a:extLst>
                    <a:ext uri="{FF2B5EF4-FFF2-40B4-BE49-F238E27FC236}">
                      <a16:creationId xmlns:a16="http://schemas.microsoft.com/office/drawing/2014/main" id="{7B537C2E-25CC-BF18-6C7B-001FA3BD6D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387474" y="4049027"/>
                  <a:ext cx="149791" cy="97151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CE9A6B18-FF14-D3BF-B49E-F9101FA6FC5C}"/>
                    </a:ext>
                  </a:extLst>
                </p:cNvPr>
                <p:cNvGrpSpPr/>
                <p:nvPr/>
              </p:nvGrpSpPr>
              <p:grpSpPr>
                <a:xfrm>
                  <a:off x="5321035" y="3625165"/>
                  <a:ext cx="1787054" cy="755933"/>
                  <a:chOff x="5321035" y="3625165"/>
                  <a:chExt cx="1787054" cy="755933"/>
                </a:xfrm>
              </p:grpSpPr>
              <p:sp>
                <p:nvSpPr>
                  <p:cNvPr id="44" name="Line 68">
                    <a:extLst>
                      <a:ext uri="{FF2B5EF4-FFF2-40B4-BE49-F238E27FC236}">
                        <a16:creationId xmlns:a16="http://schemas.microsoft.com/office/drawing/2014/main" id="{E2763E93-6D2F-B06A-504A-7B2DEE701F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836316" y="3940218"/>
                    <a:ext cx="250464" cy="53994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45" name="Line 68">
                    <a:extLst>
                      <a:ext uri="{FF2B5EF4-FFF2-40B4-BE49-F238E27FC236}">
                        <a16:creationId xmlns:a16="http://schemas.microsoft.com/office/drawing/2014/main" id="{9A0387DD-F0F2-47A5-0E05-B5D4E701262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764308" y="3741164"/>
                    <a:ext cx="80934" cy="224935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46" name="Line 68">
                    <a:extLst>
                      <a:ext uri="{FF2B5EF4-FFF2-40B4-BE49-F238E27FC236}">
                        <a16:creationId xmlns:a16="http://schemas.microsoft.com/office/drawing/2014/main" id="{45C6BE86-D388-48A4-6C7E-5A59673791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5432709" y="3940218"/>
                    <a:ext cx="219963" cy="1192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pic>
                <p:nvPicPr>
                  <p:cNvPr id="47" name="Picture 18" descr="PERD8">
                    <a:extLst>
                      <a:ext uri="{FF2B5EF4-FFF2-40B4-BE49-F238E27FC236}">
                        <a16:creationId xmlns:a16="http://schemas.microsoft.com/office/drawing/2014/main" id="{2C0BBD4D-4AF0-C795-066D-F6B3861FE9D2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5321035" y="3856748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8" name="Picture 18" descr="PERD8">
                    <a:extLst>
                      <a:ext uri="{FF2B5EF4-FFF2-40B4-BE49-F238E27FC236}">
                        <a16:creationId xmlns:a16="http://schemas.microsoft.com/office/drawing/2014/main" id="{4EF4D2CC-03D6-8E49-A004-93AF0F9EDA20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5764813" y="3625165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49" name="Line 68">
                    <a:extLst>
                      <a:ext uri="{FF2B5EF4-FFF2-40B4-BE49-F238E27FC236}">
                        <a16:creationId xmlns:a16="http://schemas.microsoft.com/office/drawing/2014/main" id="{EB486D5F-DAFE-908B-70AF-3D13FE20F4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179861" y="3764598"/>
                    <a:ext cx="254957" cy="145129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pic>
                <p:nvPicPr>
                  <p:cNvPr id="50" name="Picture 18" descr="PERD8">
                    <a:extLst>
                      <a:ext uri="{FF2B5EF4-FFF2-40B4-BE49-F238E27FC236}">
                        <a16:creationId xmlns:a16="http://schemas.microsoft.com/office/drawing/2014/main" id="{894307CF-28D8-D354-E592-A0DDAC01E569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6037897" y="3847345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51" name="Line 68">
                    <a:extLst>
                      <a:ext uri="{FF2B5EF4-FFF2-40B4-BE49-F238E27FC236}">
                        <a16:creationId xmlns:a16="http://schemas.microsoft.com/office/drawing/2014/main" id="{FD703A78-6360-28BF-7DD6-13873135F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486867" y="3754351"/>
                    <a:ext cx="76950" cy="256582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pic>
                <p:nvPicPr>
                  <p:cNvPr id="52" name="Picture 18" descr="PERD8">
                    <a:extLst>
                      <a:ext uri="{FF2B5EF4-FFF2-40B4-BE49-F238E27FC236}">
                        <a16:creationId xmlns:a16="http://schemas.microsoft.com/office/drawing/2014/main" id="{D38E9EBA-B6FB-8BF3-360D-A21833437063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6380938" y="3666824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53" name="Line 68">
                    <a:extLst>
                      <a:ext uri="{FF2B5EF4-FFF2-40B4-BE49-F238E27FC236}">
                        <a16:creationId xmlns:a16="http://schemas.microsoft.com/office/drawing/2014/main" id="{DBAB5D4E-588C-CD4C-AD6D-840D02CE160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731238" y="4023028"/>
                    <a:ext cx="182879" cy="226607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54" name="Line 68">
                    <a:extLst>
                      <a:ext uri="{FF2B5EF4-FFF2-40B4-BE49-F238E27FC236}">
                        <a16:creationId xmlns:a16="http://schemas.microsoft.com/office/drawing/2014/main" id="{72CF8931-39E0-E754-93C2-DAC4CB457B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825241" y="4043673"/>
                    <a:ext cx="332712" cy="113232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pic>
                <p:nvPicPr>
                  <p:cNvPr id="55" name="Picture 16" descr="PERBC">
                    <a:extLst>
                      <a:ext uri="{FF2B5EF4-FFF2-40B4-BE49-F238E27FC236}">
                        <a16:creationId xmlns:a16="http://schemas.microsoft.com/office/drawing/2014/main" id="{D58B0771-CF11-44AD-8EF7-AE989866CB4D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28" cstate="print"/>
                  <a:srcRect/>
                  <a:stretch>
                    <a:fillRect/>
                  </a:stretch>
                </p:blipFill>
                <p:spPr bwMode="auto">
                  <a:xfrm>
                    <a:off x="5584816" y="3873979"/>
                    <a:ext cx="311150" cy="28416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56" name="Line 68">
                    <a:extLst>
                      <a:ext uri="{FF2B5EF4-FFF2-40B4-BE49-F238E27FC236}">
                        <a16:creationId xmlns:a16="http://schemas.microsoft.com/office/drawing/2014/main" id="{70A04362-F2FE-72E2-8557-31952C09BBE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31238" y="3777504"/>
                    <a:ext cx="168788" cy="114305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57" name="Line 68">
                    <a:extLst>
                      <a:ext uri="{FF2B5EF4-FFF2-40B4-BE49-F238E27FC236}">
                        <a16:creationId xmlns:a16="http://schemas.microsoft.com/office/drawing/2014/main" id="{EDEDC385-5253-D236-7C7F-DBEA7515B8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72001" y="4039749"/>
                    <a:ext cx="126460" cy="209886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pic>
                <p:nvPicPr>
                  <p:cNvPr id="58" name="Picture 18" descr="PERD8">
                    <a:extLst>
                      <a:ext uri="{FF2B5EF4-FFF2-40B4-BE49-F238E27FC236}">
                        <a16:creationId xmlns:a16="http://schemas.microsoft.com/office/drawing/2014/main" id="{3003652A-ADF4-DC81-4D9E-253AB4DBCB28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6472378" y="3940218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9" name="Picture 18" descr="PERD8">
                    <a:extLst>
                      <a:ext uri="{FF2B5EF4-FFF2-40B4-BE49-F238E27FC236}">
                        <a16:creationId xmlns:a16="http://schemas.microsoft.com/office/drawing/2014/main" id="{515A3D1C-79FE-07AB-2825-96DB63C8B9FC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7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6626943" y="3682977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60" name="Picture 16" descr="PERBC">
                    <a:extLst>
                      <a:ext uri="{FF2B5EF4-FFF2-40B4-BE49-F238E27FC236}">
                        <a16:creationId xmlns:a16="http://schemas.microsoft.com/office/drawing/2014/main" id="{20514CA0-9345-BEFD-7245-C2034DC3E3B9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8"/>
                    </p:custDataLst>
                  </p:nvPr>
                </p:nvPicPr>
                <p:blipFill>
                  <a:blip r:embed="rId28" cstate="print"/>
                  <a:srcRect/>
                  <a:stretch>
                    <a:fillRect/>
                  </a:stretch>
                </p:blipFill>
                <p:spPr bwMode="auto">
                  <a:xfrm>
                    <a:off x="6796939" y="3829811"/>
                    <a:ext cx="311150" cy="28416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61" name="Picture 18" descr="PERD8">
                    <a:extLst>
                      <a:ext uri="{FF2B5EF4-FFF2-40B4-BE49-F238E27FC236}">
                        <a16:creationId xmlns:a16="http://schemas.microsoft.com/office/drawing/2014/main" id="{B83640A1-D75B-EB74-8302-45796F71CD8A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9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6630354" y="4186277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62" name="Picture 6" descr="PERC2">
                    <a:extLst>
                      <a:ext uri="{FF2B5EF4-FFF2-40B4-BE49-F238E27FC236}">
                        <a16:creationId xmlns:a16="http://schemas.microsoft.com/office/drawing/2014/main" id="{28303EE3-96B8-DEF2-3611-6F9B4AE987A2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29" cstate="print"/>
                  <a:srcRect/>
                  <a:stretch>
                    <a:fillRect/>
                  </a:stretch>
                </p:blipFill>
                <p:spPr bwMode="auto">
                  <a:xfrm>
                    <a:off x="6041136" y="3971523"/>
                    <a:ext cx="447675" cy="4095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</p:grp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3855DA6-C23B-CA69-1FD3-455C73FB1A7B}"/>
              </a:ext>
            </a:extLst>
          </p:cNvPr>
          <p:cNvGrpSpPr/>
          <p:nvPr/>
        </p:nvGrpSpPr>
        <p:grpSpPr>
          <a:xfrm>
            <a:off x="1610277" y="4180444"/>
            <a:ext cx="2743200" cy="771248"/>
            <a:chOff x="623036" y="5573925"/>
            <a:chExt cx="3657600" cy="1028331"/>
          </a:xfrm>
        </p:grpSpPr>
        <p:sp>
          <p:nvSpPr>
            <p:cNvPr id="109" name="Rectangle: Rounded Corners 142">
              <a:extLst>
                <a:ext uri="{FF2B5EF4-FFF2-40B4-BE49-F238E27FC236}">
                  <a16:creationId xmlns:a16="http://schemas.microsoft.com/office/drawing/2014/main" id="{4607FF9B-C529-1644-4F55-C601D44DC27F}"/>
                </a:ext>
              </a:extLst>
            </p:cNvPr>
            <p:cNvSpPr/>
            <p:nvPr/>
          </p:nvSpPr>
          <p:spPr bwMode="auto">
            <a:xfrm rot="16200000">
              <a:off x="1937670" y="4259291"/>
              <a:ext cx="1028331" cy="3657600"/>
            </a:xfrm>
            <a:prstGeom prst="roundRect">
              <a:avLst>
                <a:gd name="adj" fmla="val 5827"/>
              </a:avLst>
            </a:prstGeom>
            <a:solidFill>
              <a:srgbClr val="CCEC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000" dirty="0">
                  <a:latin typeface="Arial" charset="0"/>
                </a:rPr>
                <a:t>Waveform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635C1FD-A0AC-7887-65A7-6503AEABDD0E}"/>
                </a:ext>
              </a:extLst>
            </p:cNvPr>
            <p:cNvGrpSpPr/>
            <p:nvPr/>
          </p:nvGrpSpPr>
          <p:grpSpPr>
            <a:xfrm>
              <a:off x="966992" y="5620794"/>
              <a:ext cx="3252050" cy="920902"/>
              <a:chOff x="4862086" y="4568217"/>
              <a:chExt cx="3252050" cy="920902"/>
            </a:xfrm>
          </p:grpSpPr>
          <p:sp>
            <p:nvSpPr>
              <p:cNvPr id="111" name="Rounded Rectangle 17">
                <a:extLst>
                  <a:ext uri="{FF2B5EF4-FFF2-40B4-BE49-F238E27FC236}">
                    <a16:creationId xmlns:a16="http://schemas.microsoft.com/office/drawing/2014/main" id="{8F8E624C-6068-4818-26E4-8C0A0722B4E3}"/>
                  </a:ext>
                </a:extLst>
              </p:cNvPr>
              <p:cNvSpPr/>
              <p:nvPr/>
            </p:nvSpPr>
            <p:spPr bwMode="auto">
              <a:xfrm>
                <a:off x="4862086" y="4568217"/>
                <a:ext cx="1610371" cy="459587"/>
              </a:xfrm>
              <a:prstGeom prst="roundRect">
                <a:avLst/>
              </a:prstGeom>
              <a:solidFill>
                <a:srgbClr val="FFCC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825" dirty="0">
                    <a:solidFill>
                      <a:srgbClr val="B9B9E7">
                        <a:lumMod val="10000"/>
                      </a:srgbClr>
                    </a:solidFill>
                    <a:latin typeface="Arial" charset="0"/>
                  </a:rPr>
                  <a:t>Packet-by-packet waveform alternation</a:t>
                </a:r>
              </a:p>
            </p:txBody>
          </p:sp>
          <p:sp>
            <p:nvSpPr>
              <p:cNvPr id="112" name="Rounded Rectangle 17">
                <a:extLst>
                  <a:ext uri="{FF2B5EF4-FFF2-40B4-BE49-F238E27FC236}">
                    <a16:creationId xmlns:a16="http://schemas.microsoft.com/office/drawing/2014/main" id="{18EF8E94-BE9D-D6C4-2480-0909A298EC61}"/>
                  </a:ext>
                </a:extLst>
              </p:cNvPr>
              <p:cNvSpPr/>
              <p:nvPr/>
            </p:nvSpPr>
            <p:spPr bwMode="auto">
              <a:xfrm>
                <a:off x="6472457" y="4568217"/>
                <a:ext cx="1641679" cy="643791"/>
              </a:xfrm>
              <a:prstGeom prst="roundRect">
                <a:avLst/>
              </a:prstGeom>
              <a:solidFill>
                <a:srgbClr val="FFCC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825" dirty="0">
                    <a:solidFill>
                      <a:srgbClr val="B9B9E7">
                        <a:lumMod val="10000"/>
                      </a:srgbClr>
                    </a:solidFill>
                    <a:latin typeface="Arial" charset="0"/>
                  </a:rPr>
                  <a:t>Multi-data via one SDR: 5 streams (video, C2,TSPI, etc.)</a:t>
                </a:r>
              </a:p>
            </p:txBody>
          </p:sp>
          <p:sp>
            <p:nvSpPr>
              <p:cNvPr id="113" name="Rounded Rectangle 17">
                <a:extLst>
                  <a:ext uri="{FF2B5EF4-FFF2-40B4-BE49-F238E27FC236}">
                    <a16:creationId xmlns:a16="http://schemas.microsoft.com/office/drawing/2014/main" id="{E849C15C-8E4E-4DBF-AB45-7F0A7459FFC7}"/>
                  </a:ext>
                </a:extLst>
              </p:cNvPr>
              <p:cNvSpPr/>
              <p:nvPr/>
            </p:nvSpPr>
            <p:spPr bwMode="auto">
              <a:xfrm>
                <a:off x="4862086" y="5029532"/>
                <a:ext cx="1608907" cy="459587"/>
              </a:xfrm>
              <a:prstGeom prst="roundRect">
                <a:avLst/>
              </a:prstGeom>
              <a:solidFill>
                <a:srgbClr val="FFCC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825" dirty="0">
                    <a:solidFill>
                      <a:srgbClr val="B9B9E7">
                        <a:lumMod val="10000"/>
                      </a:srgbClr>
                    </a:solidFill>
                    <a:latin typeface="Arial" charset="0"/>
                  </a:rPr>
                  <a:t>Multiple modulation types</a:t>
                </a:r>
              </a:p>
            </p:txBody>
          </p:sp>
          <p:sp>
            <p:nvSpPr>
              <p:cNvPr id="114" name="Rounded Rectangle 17">
                <a:extLst>
                  <a:ext uri="{FF2B5EF4-FFF2-40B4-BE49-F238E27FC236}">
                    <a16:creationId xmlns:a16="http://schemas.microsoft.com/office/drawing/2014/main" id="{AC9551A1-3073-C7AF-8F06-F0BA88FB9424}"/>
                  </a:ext>
                </a:extLst>
              </p:cNvPr>
              <p:cNvSpPr/>
              <p:nvPr/>
            </p:nvSpPr>
            <p:spPr bwMode="auto">
              <a:xfrm>
                <a:off x="6472457" y="5214879"/>
                <a:ext cx="1623703" cy="268522"/>
              </a:xfrm>
              <a:prstGeom prst="roundRect">
                <a:avLst/>
              </a:prstGeom>
              <a:solidFill>
                <a:srgbClr val="FFCC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25" dirty="0" err="1">
                    <a:solidFill>
                      <a:srgbClr val="B9B9E7">
                        <a:lumMod val="10000"/>
                      </a:srgbClr>
                    </a:solidFill>
                    <a:latin typeface="Arial" charset="0"/>
                  </a:rPr>
                  <a:t>Mltpl</a:t>
                </a:r>
                <a:r>
                  <a:rPr lang="en-US" sz="825" dirty="0">
                    <a:solidFill>
                      <a:srgbClr val="B9B9E7">
                        <a:lumMod val="10000"/>
                      </a:srgbClr>
                    </a:solidFill>
                    <a:latin typeface="Arial" charset="0"/>
                  </a:rPr>
                  <a:t> FEC schemas</a:t>
                </a:r>
              </a:p>
            </p:txBody>
          </p:sp>
        </p:grpSp>
      </p:grpSp>
      <p:pic>
        <p:nvPicPr>
          <p:cNvPr id="115" name="Picture 114">
            <a:extLst>
              <a:ext uri="{FF2B5EF4-FFF2-40B4-BE49-F238E27FC236}">
                <a16:creationId xmlns:a16="http://schemas.microsoft.com/office/drawing/2014/main" id="{2D327FA8-51DB-04D5-5FFD-1C41307B9034}"/>
              </a:ext>
            </a:extLst>
          </p:cNvPr>
          <p:cNvPicPr/>
          <p:nvPr/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8854" y="3397779"/>
            <a:ext cx="1568291" cy="785813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05A83023-A21D-F64B-A449-6F388385B20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" t="5051" r="16728" b="16187"/>
          <a:stretch/>
        </p:blipFill>
        <p:spPr>
          <a:xfrm>
            <a:off x="5259472" y="4067074"/>
            <a:ext cx="1275686" cy="872739"/>
          </a:xfrm>
          <a:prstGeom prst="rect">
            <a:avLst/>
          </a:prstGeom>
        </p:spPr>
      </p:pic>
      <p:sp>
        <p:nvSpPr>
          <p:cNvPr id="117" name="Rectangle: Rounded Corners 248">
            <a:extLst>
              <a:ext uri="{FF2B5EF4-FFF2-40B4-BE49-F238E27FC236}">
                <a16:creationId xmlns:a16="http://schemas.microsoft.com/office/drawing/2014/main" id="{0F5C9964-ADB9-F23A-41ED-8D2BC40C52A4}"/>
              </a:ext>
            </a:extLst>
          </p:cNvPr>
          <p:cNvSpPr/>
          <p:nvPr/>
        </p:nvSpPr>
        <p:spPr bwMode="auto">
          <a:xfrm rot="16200000">
            <a:off x="6797365" y="2273142"/>
            <a:ext cx="665226" cy="1555100"/>
          </a:xfrm>
          <a:prstGeom prst="roundRect">
            <a:avLst>
              <a:gd name="adj" fmla="val 5827"/>
            </a:avLst>
          </a:prstGeom>
          <a:solidFill>
            <a:srgbClr val="CCE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" charset="0"/>
              </a:rPr>
              <a:t>Security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EC556FCF-D419-6B32-FE6E-58BD635DC2AD}"/>
              </a:ext>
            </a:extLst>
          </p:cNvPr>
          <p:cNvPicPr/>
          <p:nvPr/>
        </p:nvPicPr>
        <p:blipFill rotWithShape="1"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5878"/>
          <a:stretch/>
        </p:blipFill>
        <p:spPr>
          <a:xfrm>
            <a:off x="6239371" y="3367299"/>
            <a:ext cx="1622603" cy="1455751"/>
          </a:xfrm>
          <a:prstGeom prst="rect">
            <a:avLst/>
          </a:prstGeom>
          <a:ln>
            <a:noFill/>
          </a:ln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8880DE49-8A8F-A437-B00C-9165DF9C5DE1}"/>
              </a:ext>
            </a:extLst>
          </p:cNvPr>
          <p:cNvPicPr/>
          <p:nvPr/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860" y="3907970"/>
            <a:ext cx="904399" cy="968693"/>
          </a:xfrm>
          <a:prstGeom prst="rect">
            <a:avLst/>
          </a:prstGeom>
        </p:spPr>
      </p:pic>
      <p:sp>
        <p:nvSpPr>
          <p:cNvPr id="120" name="Rounded Rectangle 17">
            <a:extLst>
              <a:ext uri="{FF2B5EF4-FFF2-40B4-BE49-F238E27FC236}">
                <a16:creationId xmlns:a16="http://schemas.microsoft.com/office/drawing/2014/main" id="{BB183761-42F0-CAF2-8F24-810368EBF549}"/>
              </a:ext>
            </a:extLst>
          </p:cNvPr>
          <p:cNvSpPr/>
          <p:nvPr/>
        </p:nvSpPr>
        <p:spPr bwMode="auto">
          <a:xfrm>
            <a:off x="6585693" y="2729227"/>
            <a:ext cx="630165" cy="630334"/>
          </a:xfrm>
          <a:prstGeom prst="round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FIPS-certified AES crypto</a:t>
            </a:r>
          </a:p>
        </p:txBody>
      </p:sp>
      <p:sp>
        <p:nvSpPr>
          <p:cNvPr id="121" name="Rounded Rectangle 19">
            <a:extLst>
              <a:ext uri="{FF2B5EF4-FFF2-40B4-BE49-F238E27FC236}">
                <a16:creationId xmlns:a16="http://schemas.microsoft.com/office/drawing/2014/main" id="{79C83A5E-E941-6943-1A92-595F38ADE8B7}"/>
              </a:ext>
            </a:extLst>
          </p:cNvPr>
          <p:cNvSpPr/>
          <p:nvPr/>
        </p:nvSpPr>
        <p:spPr bwMode="auto">
          <a:xfrm>
            <a:off x="3421133" y="1862587"/>
            <a:ext cx="4459852" cy="720090"/>
          </a:xfrm>
          <a:prstGeom prst="roundRect">
            <a:avLst/>
          </a:prstGeom>
          <a:solidFill>
            <a:srgbClr val="FF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5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</a:rPr>
              <a:t>Multi-band SDR</a:t>
            </a:r>
          </a:p>
        </p:txBody>
      </p:sp>
      <p:sp>
        <p:nvSpPr>
          <p:cNvPr id="122" name="Rounded Rectangle 17">
            <a:extLst>
              <a:ext uri="{FF2B5EF4-FFF2-40B4-BE49-F238E27FC236}">
                <a16:creationId xmlns:a16="http://schemas.microsoft.com/office/drawing/2014/main" id="{5721E56D-9704-177E-9346-E7F917F35198}"/>
              </a:ext>
            </a:extLst>
          </p:cNvPr>
          <p:cNvSpPr/>
          <p:nvPr/>
        </p:nvSpPr>
        <p:spPr bwMode="auto">
          <a:xfrm>
            <a:off x="3466029" y="2073467"/>
            <a:ext cx="4361823" cy="480060"/>
          </a:xfrm>
          <a:prstGeom prst="roundRect">
            <a:avLst/>
          </a:prstGeom>
          <a:solidFill>
            <a:srgbClr val="FFCC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May include up to three RF sections each of which covers 860-928MHz, 1.3GHz, or 2.3..2.4GHz frequency bands</a:t>
            </a:r>
            <a:endParaRPr lang="en-US" sz="825" kern="1200" dirty="0">
              <a:solidFill>
                <a:srgbClr val="B9B9E7">
                  <a:lumMod val="10000"/>
                </a:srgbClr>
              </a:solidFill>
              <a:latin typeface="Arial" charset="0"/>
              <a:ea typeface="+mn-ea"/>
            </a:endParaRPr>
          </a:p>
        </p:txBody>
      </p:sp>
      <p:sp>
        <p:nvSpPr>
          <p:cNvPr id="123" name="Rounded Rectangle 17">
            <a:extLst>
              <a:ext uri="{FF2B5EF4-FFF2-40B4-BE49-F238E27FC236}">
                <a16:creationId xmlns:a16="http://schemas.microsoft.com/office/drawing/2014/main" id="{2D39D82F-9BBC-D8CC-C578-92A4F9468381}"/>
              </a:ext>
            </a:extLst>
          </p:cNvPr>
          <p:cNvSpPr/>
          <p:nvPr/>
        </p:nvSpPr>
        <p:spPr bwMode="auto">
          <a:xfrm>
            <a:off x="7215857" y="2736019"/>
            <a:ext cx="640934" cy="616738"/>
          </a:xfrm>
          <a:prstGeom prst="round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User-defined freq. hopping</a:t>
            </a:r>
          </a:p>
        </p:txBody>
      </p:sp>
      <p:sp>
        <p:nvSpPr>
          <p:cNvPr id="124" name="Slide Number Placeholder 8">
            <a:extLst>
              <a:ext uri="{FF2B5EF4-FFF2-40B4-BE49-F238E27FC236}">
                <a16:creationId xmlns:a16="http://schemas.microsoft.com/office/drawing/2014/main" id="{B77F4A44-85AA-D369-63E2-7579EBCA97EF}"/>
              </a:ext>
            </a:extLst>
          </p:cNvPr>
          <p:cNvSpPr txBox="1">
            <a:spLocks/>
          </p:cNvSpPr>
          <p:nvPr/>
        </p:nvSpPr>
        <p:spPr>
          <a:xfrm>
            <a:off x="7589520" y="4869657"/>
            <a:ext cx="41148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7FA691A-E459-46B2-B2B8-47D32C4F6B8D}" type="slidenum">
              <a:rPr lang="en-US" sz="105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9</a:t>
            </a:fld>
            <a:endParaRPr lang="en-US" sz="105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303FEE9-6868-0CA6-1A4C-19C322392A19}"/>
              </a:ext>
            </a:extLst>
          </p:cNvPr>
          <p:cNvSpPr txBox="1"/>
          <p:nvPr/>
        </p:nvSpPr>
        <p:spPr>
          <a:xfrm>
            <a:off x="3955894" y="4944375"/>
            <a:ext cx="1287532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80808"/>
                </a:solidFill>
              </a:rPr>
              <a:t>www.lexycominc.com</a:t>
            </a:r>
          </a:p>
        </p:txBody>
      </p:sp>
    </p:spTree>
    <p:extLst>
      <p:ext uri="{BB962C8B-B14F-4D97-AF65-F5344CB8AC3E}">
        <p14:creationId xmlns:p14="http://schemas.microsoft.com/office/powerpoint/2010/main" val="4702521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light1Strength=&quot;0.3&quot; light1Direction=&quot;-1.500000,1.000000,1.000000&quot; light2Strength=&quot;0.3&quot; light2Direction=&quot;0.000000,1.000000,1.000000&quot; light3Strength=&quot;0&quot; light4Strength=&quot;0&quot; lightDirectionX=&quot;-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70000&quot;/&gt;&lt;Line/&gt;&lt;Font color=&quot;#ffffff&quot;/&gt;&lt;Shine shininess=&quot;30&quot;/&gt;&lt;/DisplayProperties&gt;&lt;Text&gt;{\rtf1\ansi\ansicpg1252\deff0\deflang2057{\fonttbl{\f0\fnil\fcharset0 Arial;}}&#10;{\colortbl ;\red255\green255\blue255;}&#10;\viewkind4\uc1\pard\qc\cf1\fs64 ._[Text]\par&#10;}&lt;/Text&gt;&lt;/Shape&gt;&lt;Shape id=&quot;2&quot; type=&quot;Ball&quot;&gt;&lt;Position position=&quot;-14.811165,-139.943115,154.785782&quot; size=&quot;351.538788,110.127113,351.538757&quot; rotation=&quot;0.000000,0.000030,0.000000&quot; location=&quot;-14.811165,-104.703239,180.499146&quot; rotationMatrix=&quot;1.000000,0.000000,0.000000,0.000000,1.000000,-0.000001,0.000000,0.000001,1.000000&quot; center=&quot;-0.336617,-2.379619,-26.829527&quot; rightOffset=&quot;3.994759,0.000000,0.000000&quot; topOffset=&quot;0.000000,1.224097,0.260191&quot; farOffset=&quot;0.000000,0.830559,-3.907463&quot;/&gt;&lt;DisplayProperties&gt;&lt;Fill opacity=&quot;0.1&quot; color=&quot;#970000&quot;/&gt;&lt;Line opacity=&quot;0.1&quot;/&gt;&lt;Font color=&quot;#ffffff&quot;/&gt;&lt;/DisplayProperties&gt;&lt;Text&gt;{\rtf1\ansi\ansicpg1252\deff0\deflang2057{\fonttbl{\f0\fnil\fcharset0 Arial;}}&#10;{\colortbl ;\red255\green255\blue255;}&#10;\viewkind4\uc1\pard\qc\cf1\fs64\par&#10;}&lt;/Text&gt;&lt;/Shape&gt;&lt;Shape id=&quot;4&quot; type=&quot;Ball&quot;&gt;&lt;Position position=&quot;11.845349,-136.875748,154.785950&quot; size=&quot;351.538757,110.127106,351.538788&quot; rotation=&quot;0.000000,0.000028,0.000000&quot; location=&quot;11.845349,-101.702866,179.861572&quot; rotationMatrix=&quot;1.000000,0.000000,0.000000,0.000000,1.000000,-0.000000,0.000000,0.000000,1.000000&quot; center=&quot;0.269212,-2.311429,-26.815037&quot; rightOffset=&quot;3.994759,0.000000,0.000000&quot; topOffset=&quot;0.000000,1.224097,0.260191&quot; farOffset=&quot;0.000000,0.830559,-3.907463&quot;/&gt;&lt;DisplayProperties&gt;&lt;Fill opacity=&quot;0.1&quot; color=&quot;#970000&quot;/&gt;&lt;Line opacity=&quot;0.1&quot;/&gt;&lt;Font color=&quot;#ffffff&quot;/&gt;&lt;/DisplayProperties&gt;&lt;Text&gt;{\rtf1\ansi\ansicpg1252\deff0\deflang2057{\fonttbl{\f0\fnil\fcharset0 Arial;}}&#10;{\colortbl ;\red255\green255\blue255;}&#10;\viewkind4\uc1\pard\qc\cf1\fs64\par&#10;}&lt;/Text&gt;&lt;/Shape&gt;&lt;/Scene&gt;&lt;/Perspector&gt;&#10;"/>
  <p:tag name="PERSPECTOR-QUALITYLEVEL" val="3"/>
  <p:tag name="PERSPECTOR-TYPE" val="BM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light1Strength=&quot;0.3&quot; light1Direction=&quot;-1.500000,1.000000,1.000000&quot; light2Strength=&quot;0.3&quot; light2Direction=&quot;0.000000,1.000000,1.000000&quot; light3Strength=&quot;0&quot; light4Strength=&quot;0&quot; lightDirectionX=&quot;-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70000&quot;/&gt;&lt;Line/&gt;&lt;Font color=&quot;#ffffff&quot;/&gt;&lt;Shine shininess=&quot;30&quot;/&gt;&lt;/DisplayProperties&gt;&lt;Text&gt;{\rtf1\ansi\ansicpg1252\deff0\deflang2057{\fonttbl{\f0\fnil\fcharset0 Arial;}}&#10;{\colortbl ;\red255\green255\blue255;}&#10;\viewkind4\uc1\pard\qc\cf1\fs64 ._[Text]\par&#10;}&lt;/Text&gt;&lt;/Shape&gt;&lt;Shape id=&quot;2&quot; type=&quot;Ball&quot;&gt;&lt;Position position=&quot;-14.811165,-139.943115,154.785782&quot; size=&quot;351.538788,110.127113,351.538757&quot; rotation=&quot;0.000000,0.000030,0.000000&quot; location=&quot;-14.811165,-104.703239,180.499146&quot; rotationMatrix=&quot;1.000000,0.000000,0.000000,0.000000,1.000000,-0.000001,0.000000,0.000001,1.000000&quot; center=&quot;-0.336617,-2.379619,-26.829527&quot; rightOffset=&quot;3.994759,0.000000,0.000000&quot; topOffset=&quot;0.000000,1.224097,0.260191&quot; farOffset=&quot;0.000000,0.830559,-3.907463&quot;/&gt;&lt;DisplayProperties&gt;&lt;Fill opacity=&quot;0.1&quot; color=&quot;#970000&quot;/&gt;&lt;Line opacity=&quot;0.1&quot;/&gt;&lt;Font color=&quot;#ffffff&quot;/&gt;&lt;/DisplayProperties&gt;&lt;Text&gt;{\rtf1\ansi\ansicpg1252\deff0\deflang2057{\fonttbl{\f0\fnil\fcharset0 Arial;}}&#10;{\colortbl ;\red255\green255\blue255;}&#10;\viewkind4\uc1\pard\qc\cf1\fs64\par&#10;}&lt;/Text&gt;&lt;/Shape&gt;&lt;Shape id=&quot;4&quot; type=&quot;Ball&quot;&gt;&lt;Position position=&quot;11.845349,-136.875748,154.785950&quot; size=&quot;351.538757,110.127106,351.538788&quot; rotation=&quot;0.000000,0.000028,0.000000&quot; location=&quot;11.845349,-101.702866,179.861572&quot; rotationMatrix=&quot;1.000000,0.000000,0.000000,0.000000,1.000000,-0.000000,0.000000,0.000000,1.000000&quot; center=&quot;0.269212,-2.311429,-26.815037&quot; rightOffset=&quot;3.994759,0.000000,0.000000&quot; topOffset=&quot;0.000000,1.224097,0.260191&quot; farOffset=&quot;0.000000,0.830559,-3.907463&quot;/&gt;&lt;DisplayProperties&gt;&lt;Fill opacity=&quot;0.1&quot; color=&quot;#970000&quot;/&gt;&lt;Line opacity=&quot;0.1&quot;/&gt;&lt;Font color=&quot;#ffffff&quot;/&gt;&lt;/DisplayProperties&gt;&lt;Text&gt;{\rtf1\ansi\ansicpg1252\deff0\deflang2057{\fonttbl{\f0\fnil\fcharset0 Arial;}}&#10;{\colortbl ;\red255\green255\blue255;}&#10;\viewkind4\uc1\pard\qc\cf1\fs64\par&#10;}&lt;/Text&gt;&lt;/Shape&gt;&lt;/Scene&gt;&lt;/Perspector&gt;&#10;"/>
  <p:tag name="PERSPECTOR-QUALITYLEVEL" val="3"/>
  <p:tag name="PERSPECTOR-TYPE" val="BMP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65AA6"/>
      </a:accent1>
      <a:accent2>
        <a:srgbClr val="212121"/>
      </a:accent2>
      <a:accent3>
        <a:srgbClr val="78909C"/>
      </a:accent3>
      <a:accent4>
        <a:srgbClr val="FED992"/>
      </a:accent4>
      <a:accent5>
        <a:srgbClr val="396AB2"/>
      </a:accent5>
      <a:accent6>
        <a:srgbClr val="FFD103"/>
      </a:accent6>
      <a:hlink>
        <a:srgbClr val="FFD1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Design">
  <a:themeElements>
    <a:clrScheme name="Default Design 15">
      <a:dk1>
        <a:srgbClr val="36478B"/>
      </a:dk1>
      <a:lt1>
        <a:srgbClr val="FFFFFF"/>
      </a:lt1>
      <a:dk2>
        <a:srgbClr val="36478B"/>
      </a:dk2>
      <a:lt2>
        <a:srgbClr val="808080"/>
      </a:lt2>
      <a:accent1>
        <a:srgbClr val="A5A0C8"/>
      </a:accent1>
      <a:accent2>
        <a:srgbClr val="CCCCFF"/>
      </a:accent2>
      <a:accent3>
        <a:srgbClr val="FFFFFF"/>
      </a:accent3>
      <a:accent4>
        <a:srgbClr val="2D3B76"/>
      </a:accent4>
      <a:accent5>
        <a:srgbClr val="CFCDE0"/>
      </a:accent5>
      <a:accent6>
        <a:srgbClr val="B9B9E7"/>
      </a:accent6>
      <a:hlink>
        <a:srgbClr val="1B247B"/>
      </a:hlink>
      <a:folHlink>
        <a:srgbClr val="35468A"/>
      </a:folHlink>
    </a:clrScheme>
    <a:fontScheme name="Default Design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36478B"/>
        </a:dk1>
        <a:lt1>
          <a:srgbClr val="FFFFFF"/>
        </a:lt1>
        <a:dk2>
          <a:srgbClr val="36478B"/>
        </a:dk2>
        <a:lt2>
          <a:srgbClr val="808080"/>
        </a:lt2>
        <a:accent1>
          <a:srgbClr val="A5A0C8"/>
        </a:accent1>
        <a:accent2>
          <a:srgbClr val="CCCCFF"/>
        </a:accent2>
        <a:accent3>
          <a:srgbClr val="FFFFFF"/>
        </a:accent3>
        <a:accent4>
          <a:srgbClr val="2D3B76"/>
        </a:accent4>
        <a:accent5>
          <a:srgbClr val="CFCDE0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36478B"/>
        </a:dk1>
        <a:lt1>
          <a:srgbClr val="FFFFFF"/>
        </a:lt1>
        <a:dk2>
          <a:srgbClr val="36478B"/>
        </a:dk2>
        <a:lt2>
          <a:srgbClr val="808080"/>
        </a:lt2>
        <a:accent1>
          <a:srgbClr val="A5A0C8"/>
        </a:accent1>
        <a:accent2>
          <a:srgbClr val="CCCCFF"/>
        </a:accent2>
        <a:accent3>
          <a:srgbClr val="FFFFFF"/>
        </a:accent3>
        <a:accent4>
          <a:srgbClr val="2D3B76"/>
        </a:accent4>
        <a:accent5>
          <a:srgbClr val="CFCDE0"/>
        </a:accent5>
        <a:accent6>
          <a:srgbClr val="B9B9E7"/>
        </a:accent6>
        <a:hlink>
          <a:srgbClr val="3333CC"/>
        </a:hlink>
        <a:folHlink>
          <a:srgbClr val="A5A0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36478B"/>
        </a:dk1>
        <a:lt1>
          <a:srgbClr val="FFFFFF"/>
        </a:lt1>
        <a:dk2>
          <a:srgbClr val="36478B"/>
        </a:dk2>
        <a:lt2>
          <a:srgbClr val="808080"/>
        </a:lt2>
        <a:accent1>
          <a:srgbClr val="A5A0C8"/>
        </a:accent1>
        <a:accent2>
          <a:srgbClr val="CCCCFF"/>
        </a:accent2>
        <a:accent3>
          <a:srgbClr val="FFFFFF"/>
        </a:accent3>
        <a:accent4>
          <a:srgbClr val="2D3B76"/>
        </a:accent4>
        <a:accent5>
          <a:srgbClr val="CFCDE0"/>
        </a:accent5>
        <a:accent6>
          <a:srgbClr val="B9B9E7"/>
        </a:accent6>
        <a:hlink>
          <a:srgbClr val="1B247B"/>
        </a:hlink>
        <a:folHlink>
          <a:srgbClr val="35468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66CC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66CC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265AA6"/>
    </a:accent1>
    <a:accent2>
      <a:srgbClr val="212121"/>
    </a:accent2>
    <a:accent3>
      <a:srgbClr val="78909C"/>
    </a:accent3>
    <a:accent4>
      <a:srgbClr val="FED992"/>
    </a:accent4>
    <a:accent5>
      <a:srgbClr val="396AB2"/>
    </a:accent5>
    <a:accent6>
      <a:srgbClr val="FFD103"/>
    </a:accent6>
    <a:hlink>
      <a:srgbClr val="FFD103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</TotalTime>
  <Words>1045</Words>
  <Application>Microsoft Macintosh PowerPoint</Application>
  <PresentationFormat>On-screen Show (16:9)</PresentationFormat>
  <Paragraphs>242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Calibri</vt:lpstr>
      <vt:lpstr>Wingdings</vt:lpstr>
      <vt:lpstr>Britannic Bold</vt:lpstr>
      <vt:lpstr>Merriweather Light</vt:lpstr>
      <vt:lpstr>Montserrat Medium</vt:lpstr>
      <vt:lpstr>Arial</vt:lpstr>
      <vt:lpstr>Montserrat SemiBold</vt:lpstr>
      <vt:lpstr>Impact</vt:lpstr>
      <vt:lpstr>Times New Roman</vt:lpstr>
      <vt:lpstr>Simple Light</vt:lpstr>
      <vt:lpstr>Capsules</vt:lpstr>
      <vt:lpstr>Default Design</vt:lpstr>
      <vt:lpstr>Office Theme</vt:lpstr>
      <vt:lpstr>3_Default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Andriy Zakutayev</cp:lastModifiedBy>
  <cp:revision>124</cp:revision>
  <dcterms:modified xsi:type="dcterms:W3CDTF">2024-08-28T05:18:53Z</dcterms:modified>
</cp:coreProperties>
</file>